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18288000" cy="10287000"/>
  <p:notesSz cx="6858000" cy="9144000"/>
  <p:embeddedFontLst>
    <p:embeddedFont>
      <p:font typeface="Jalnan 2"/>
      <p:regular r:id="rId51"/>
    </p:embeddedFont>
    <p:embeddedFont>
      <p:font typeface="Poppins Bold"/>
      <p:bold r:id="rId52"/>
    </p:embeddedFont>
    <p:embeddedFont>
      <p:font typeface="Poppins ExtraBold"/>
      <p:bold r:id="rId53"/>
    </p:embeddedFont>
    <p:embeddedFont>
      <p:font typeface="Pretendard Regular"/>
      <p:regular r:id="rId54"/>
    </p:embeddedFont>
    <p:embeddedFont>
      <p:font typeface="Gmarket Sans Bold"/>
      <p:bold r:id="rId55"/>
    </p:embeddedFont>
    <p:embeddedFont>
      <p:font typeface="Cafe24 Shiningstar"/>
      <p:regular r:id="rId56"/>
    </p:embeddedFont>
    <p:embeddedFont>
      <p:font typeface="Pretendard ExtraBold"/>
      <p:bold r:id="rId57"/>
    </p:embeddedFont>
    <p:embeddedFont>
      <p:font typeface="Poppins SemiBold"/>
      <p:bold r:id="rId58"/>
    </p:embeddedFont>
    <p:embeddedFont>
      <p:font typeface="Pretendard Light"/>
      <p:regular r:id="rId59"/>
    </p:embeddedFont>
    <p:embeddedFont>
      <p:font typeface="Pretendard Bold"/>
      <p:bold r:id="rId60"/>
    </p:embeddedFont>
    <p:embeddedFont>
      <p:font typeface="Poppins Light"/>
      <p:regular r:id="rId61"/>
    </p:embeddedFont>
    <p:embeddedFont>
      <p:font typeface="Pretendard Medium"/>
      <p:bold r:id="rId62"/>
    </p:embeddedFont>
    <p:embeddedFont>
      <p:font typeface="S-Core Dream 2 ExtraLight"/>
      <p:regular r:id="rId63"/>
    </p:embeddedFont>
    <p:embeddedFont>
      <p:font typeface="Gmarket Sans Light"/>
      <p:regular r:id="rId64"/>
    </p:embeddedFont>
    <p:embeddedFont>
      <p:font typeface="Pretendard SemiBold"/>
      <p:bold r:id="rId65"/>
    </p:embeddedFont>
    <p:embeddedFont>
      <p:font typeface="Gmarket Sans Medium"/>
      <p:regular r:id="rId66"/>
    </p:embeddedFont>
    <p:embeddedFont>
      <p:font typeface="Pretendard"/>
      <p:regular r:id="rId67"/>
    </p:embeddedFont>
    <p:embeddedFont>
      <p:font typeface="Noto Sans CJK KR Regular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fonts/font1.fntdata" Type="http://schemas.openxmlformats.org/officeDocument/2006/relationships/font"/><Relationship Id="rId52" Target="fonts/font2.fntdata" Type="http://schemas.openxmlformats.org/officeDocument/2006/relationships/font"/><Relationship Id="rId53" Target="fonts/font3.fntdata" Type="http://schemas.openxmlformats.org/officeDocument/2006/relationships/font"/><Relationship Id="rId54" Target="fonts/font4.fntdata" Type="http://schemas.openxmlformats.org/officeDocument/2006/relationships/font"/><Relationship Id="rId55" Target="fonts/font5.fntdata" Type="http://schemas.openxmlformats.org/officeDocument/2006/relationships/font"/><Relationship Id="rId56" Target="fonts/font6.fntdata" Type="http://schemas.openxmlformats.org/officeDocument/2006/relationships/font"/><Relationship Id="rId57" Target="fonts/font7.fntdata" Type="http://schemas.openxmlformats.org/officeDocument/2006/relationships/font"/><Relationship Id="rId58" Target="fonts/font8.fntdata" Type="http://schemas.openxmlformats.org/officeDocument/2006/relationships/font"/><Relationship Id="rId59" Target="fonts/font9.fntdata" Type="http://schemas.openxmlformats.org/officeDocument/2006/relationships/font"/><Relationship Id="rId6" Target="slides/slide1.xml" Type="http://schemas.openxmlformats.org/officeDocument/2006/relationships/slide"/><Relationship Id="rId60" Target="fonts/font10.fntdata" Type="http://schemas.openxmlformats.org/officeDocument/2006/relationships/font"/><Relationship Id="rId61" Target="fonts/font11.fntdata" Type="http://schemas.openxmlformats.org/officeDocument/2006/relationships/font"/><Relationship Id="rId62" Target="fonts/font12.fntdata" Type="http://schemas.openxmlformats.org/officeDocument/2006/relationships/font"/><Relationship Id="rId63" Target="fonts/font13.fntdata" Type="http://schemas.openxmlformats.org/officeDocument/2006/relationships/font"/><Relationship Id="rId64" Target="fonts/font14.fntdata" Type="http://schemas.openxmlformats.org/officeDocument/2006/relationships/font"/><Relationship Id="rId65" Target="fonts/font15.fntdata" Type="http://schemas.openxmlformats.org/officeDocument/2006/relationships/font"/><Relationship Id="rId66" Target="fonts/font16.fntdata" Type="http://schemas.openxmlformats.org/officeDocument/2006/relationships/font"/><Relationship Id="rId67" Target="fonts/font17.fntdata" Type="http://schemas.openxmlformats.org/officeDocument/2006/relationships/font"/><Relationship Id="rId68" Target="fonts/font18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30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67.png" Type="http://schemas.openxmlformats.org/officeDocument/2006/relationships/image"/><Relationship Id="rId8" Target="../media/image68.pn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7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34.png" Type="http://schemas.openxmlformats.org/officeDocument/2006/relationships/image"/><Relationship Id="rId12" Target="../media/image32.png" Type="http://schemas.openxmlformats.org/officeDocument/2006/relationships/image"/><Relationship Id="rId13" Target="../media/image33.png" Type="http://schemas.openxmlformats.org/officeDocument/2006/relationships/image"/><Relationship Id="rId14" Target="../media/image35.png" Type="http://schemas.openxmlformats.org/officeDocument/2006/relationships/image"/><Relationship Id="rId2" Target="../media/image72.png" Type="http://schemas.openxmlformats.org/officeDocument/2006/relationships/image"/><Relationship Id="rId3" Target="../media/image30.png" Type="http://schemas.openxmlformats.org/officeDocument/2006/relationships/image"/><Relationship Id="rId4" Target="../media/image73.png" Type="http://schemas.openxmlformats.org/officeDocument/2006/relationships/image"/><Relationship Id="rId5" Target="../media/image74.png" Type="http://schemas.openxmlformats.org/officeDocument/2006/relationships/image"/><Relationship Id="rId6" Target="../media/image75.png" Type="http://schemas.openxmlformats.org/officeDocument/2006/relationships/image"/><Relationship Id="rId7" Target="../media/image76.png" Type="http://schemas.openxmlformats.org/officeDocument/2006/relationships/image"/><Relationship Id="rId8" Target="../media/image77.pn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0.png" Type="http://schemas.openxmlformats.org/officeDocument/2006/relationships/image"/><Relationship Id="rId3" Target="../media/image30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Relationship Id="rId7" Target="../media/image7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2" Target="../media/image30.png" Type="http://schemas.openxmlformats.org/officeDocument/2006/relationships/image"/><Relationship Id="rId3" Target="../media/image81.png" Type="http://schemas.openxmlformats.org/officeDocument/2006/relationships/image"/><Relationship Id="rId4" Target="../media/image73.png" Type="http://schemas.openxmlformats.org/officeDocument/2006/relationships/image"/><Relationship Id="rId5" Target="../media/image74.png" Type="http://schemas.openxmlformats.org/officeDocument/2006/relationships/image"/><Relationship Id="rId6" Target="../media/image75.png" Type="http://schemas.openxmlformats.org/officeDocument/2006/relationships/image"/><Relationship Id="rId7" Target="../media/image76.png" Type="http://schemas.openxmlformats.org/officeDocument/2006/relationships/image"/><Relationship Id="rId8" Target="../media/image77.pn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Relationship Id="rId7" Target="../media/image8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Relationship Id="rId7" Target="../media/image8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Relationship Id="rId7" Target="../media/image87.png" Type="http://schemas.openxmlformats.org/officeDocument/2006/relationships/image"/><Relationship Id="rId8" Target="../media/image8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Relationship Id="rId7" Target="../media/image89.png" Type="http://schemas.openxmlformats.org/officeDocument/2006/relationships/image"/><Relationship Id="rId8" Target="../media/image9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Relationship Id="rId7" Target="../media/image9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png" Type="http://schemas.openxmlformats.org/officeDocument/2006/relationships/image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Relationship Id="rId7" Target="../media/image87.png" Type="http://schemas.openxmlformats.org/officeDocument/2006/relationships/image"/><Relationship Id="rId8" Target="../media/image92.png" Type="http://schemas.openxmlformats.org/officeDocument/2006/relationships/image"/><Relationship Id="rId9" Target="../media/image9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Relationship Id="rId7" Target="../media/image95.png" Type="http://schemas.openxmlformats.org/officeDocument/2006/relationships/image"/><Relationship Id="rId8" Target="../media/image9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4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5.png" Type="http://schemas.openxmlformats.org/officeDocument/2006/relationships/image"/><Relationship Id="rId7" Target="../media/image87.png" Type="http://schemas.openxmlformats.org/officeDocument/2006/relationships/image"/><Relationship Id="rId8" Target="../media/image88.png" Type="http://schemas.openxmlformats.org/officeDocument/2006/relationships/image"/><Relationship Id="rId9" Target="../media/image9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98.png" Type="http://schemas.openxmlformats.org/officeDocument/2006/relationships/image"/><Relationship Id="rId3" Target="../media/image99.png" Type="http://schemas.openxmlformats.org/officeDocument/2006/relationships/image"/><Relationship Id="rId4" Target="../media/image30.png" Type="http://schemas.openxmlformats.org/officeDocument/2006/relationships/image"/><Relationship Id="rId5" Target="../media/image100.png" Type="http://schemas.openxmlformats.org/officeDocument/2006/relationships/image"/><Relationship Id="rId6" Target="../media/image101.png" Type="http://schemas.openxmlformats.org/officeDocument/2006/relationships/image"/><Relationship Id="rId7" Target="../media/image34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4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Relationship Id="rId7" Target="../media/image10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4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5.png" Type="http://schemas.openxmlformats.org/officeDocument/2006/relationships/image"/><Relationship Id="rId7" Target="../media/image10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4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5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35.png" Type="http://schemas.openxmlformats.org/officeDocument/2006/relationships/image"/><Relationship Id="rId14" Target="../media/image30.png" Type="http://schemas.openxmlformats.org/officeDocument/2006/relationships/image"/><Relationship Id="rId15" Target="../media/image113.png" Type="http://schemas.openxmlformats.org/officeDocument/2006/relationships/image"/><Relationship Id="rId2" Target="../media/image106.png" Type="http://schemas.openxmlformats.org/officeDocument/2006/relationships/image"/><Relationship Id="rId3" Target="../media/image107.png" Type="http://schemas.openxmlformats.org/officeDocument/2006/relationships/image"/><Relationship Id="rId4" Target="../media/image108.png" Type="http://schemas.openxmlformats.org/officeDocument/2006/relationships/image"/><Relationship Id="rId5" Target="../media/image11.png" Type="http://schemas.openxmlformats.org/officeDocument/2006/relationships/image"/><Relationship Id="rId6" Target="../media/image109.png" Type="http://schemas.openxmlformats.org/officeDocument/2006/relationships/image"/><Relationship Id="rId7" Target="../media/image110.png" Type="http://schemas.openxmlformats.org/officeDocument/2006/relationships/image"/><Relationship Id="rId8" Target="../media/image111.png" Type="http://schemas.openxmlformats.org/officeDocument/2006/relationships/image"/><Relationship Id="rId9" Target="../media/image112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112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4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115.png" Type="http://schemas.openxmlformats.org/officeDocument/2006/relationships/image"/><Relationship Id="rId6" Target="http://3.35.176.139:8501/" TargetMode="External" Type="http://schemas.openxmlformats.org/officeDocument/2006/relationships/hyperlink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115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png" Type="http://schemas.openxmlformats.org/officeDocument/2006/relationships/image"/><Relationship Id="rId12" Target="../media/image28.png" Type="http://schemas.openxmlformats.org/officeDocument/2006/relationships/image"/><Relationship Id="rId13" Target="../media/image29.png" Type="http://schemas.openxmlformats.org/officeDocument/2006/relationships/image"/><Relationship Id="rId14" Target="../media/image30.png" Type="http://schemas.openxmlformats.org/officeDocument/2006/relationships/image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2" Target="../media/image30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51.png" Type="http://schemas.openxmlformats.org/officeDocument/2006/relationships/image"/><Relationship Id="rId12" Target="../media/image52.png" Type="http://schemas.openxmlformats.org/officeDocument/2006/relationships/image"/><Relationship Id="rId13" Target="../media/image53.png" Type="http://schemas.openxmlformats.org/officeDocument/2006/relationships/image"/><Relationship Id="rId14" Target="../media/image54.png" Type="http://schemas.openxmlformats.org/officeDocument/2006/relationships/image"/><Relationship Id="rId15" Target="../media/image55.png" Type="http://schemas.openxmlformats.org/officeDocument/2006/relationships/image"/><Relationship Id="rId16" Target="../media/image56.png" Type="http://schemas.openxmlformats.org/officeDocument/2006/relationships/image"/><Relationship Id="rId17" Target="../media/image57.png" Type="http://schemas.openxmlformats.org/officeDocument/2006/relationships/image"/><Relationship Id="rId18" Target="../media/image58.png" Type="http://schemas.openxmlformats.org/officeDocument/2006/relationships/image"/><Relationship Id="rId19" Target="../media/image59.png" Type="http://schemas.openxmlformats.org/officeDocument/2006/relationships/image"/><Relationship Id="rId2" Target="../media/image30.png" Type="http://schemas.openxmlformats.org/officeDocument/2006/relationships/image"/><Relationship Id="rId20" Target="../media/image60.png" Type="http://schemas.openxmlformats.org/officeDocument/2006/relationships/image"/><Relationship Id="rId21" Target="../media/image61.png" Type="http://schemas.openxmlformats.org/officeDocument/2006/relationships/image"/><Relationship Id="rId22" Target="../media/image62.png" Type="http://schemas.openxmlformats.org/officeDocument/2006/relationships/image"/><Relationship Id="rId23" Target="../media/image63.png" Type="http://schemas.openxmlformats.org/officeDocument/2006/relationships/image"/><Relationship Id="rId24" Target="../media/image64.png" Type="http://schemas.openxmlformats.org/officeDocument/2006/relationships/image"/><Relationship Id="rId25" Target="../media/image32.png" Type="http://schemas.openxmlformats.org/officeDocument/2006/relationships/image"/><Relationship Id="rId26" Target="../media/image33.png" Type="http://schemas.openxmlformats.org/officeDocument/2006/relationships/image"/><Relationship Id="rId27" Target="../media/image34.png" Type="http://schemas.openxmlformats.org/officeDocument/2006/relationships/image"/><Relationship Id="rId28" Target="../media/image35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Relationship Id="rId9" Target="../media/image4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67400" y="-1168400"/>
            <a:ext cx="2870200" cy="2870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67400" y="977900"/>
            <a:ext cx="2870200" cy="287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659100" y="685800"/>
            <a:ext cx="1803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9519"/>
              </a:lnSpc>
            </a:pPr>
            <a:r>
              <a:rPr lang="en-US" sz="1600" b="false" i="false" u="none" strike="noStrike" spc="300">
                <a:solidFill>
                  <a:srgbClr val="FFFFFF"/>
                </a:solidFill>
                <a:latin typeface="Jalnan 2"/>
              </a:rPr>
              <a:t>PLAY DATA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2500" y="4927600"/>
            <a:ext cx="36830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980"/>
              </a:lnSpc>
            </a:pPr>
            <a:r>
              <a:rPr lang="en-US" sz="2600" b="true" i="false" u="none" strike="noStrike" spc="-100">
                <a:solidFill>
                  <a:srgbClr val="FFFFFF"/>
                </a:solidFill>
                <a:latin typeface="Poppins Bold"/>
              </a:rPr>
              <a:t>FINAL 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26300" y="5702300"/>
            <a:ext cx="10426700" cy="440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1339"/>
              </a:lnSpc>
            </a:pPr>
            <a:r>
              <a:rPr lang="en-US" sz="8800" b="false" i="false" u="none" strike="noStrike" spc="400">
                <a:solidFill>
                  <a:srgbClr val="FFFFFF"/>
                </a:solidFill>
                <a:latin typeface="Poppins ExtraBold"/>
              </a:rPr>
              <a:t>SEOULE CITY CONGEST </a:t>
            </a:r>
          </a:p>
          <a:p>
            <a:pPr algn="l" lvl="0">
              <a:lnSpc>
                <a:spcPct val="81339"/>
              </a:lnSpc>
            </a:pPr>
            <a:r>
              <a:rPr lang="en-US" sz="8800" b="false" i="false" u="none" strike="noStrike" spc="400">
                <a:solidFill>
                  <a:srgbClr val="FFFFFF"/>
                </a:solidFill>
                <a:latin typeface="Poppins ExtraBold"/>
              </a:rPr>
              <a:t>PREDICT SERVICE</a:t>
            </a:r>
          </a:p>
          <a:p>
            <a:pPr algn="l" lvl="0">
              <a:lnSpc>
                <a:spcPct val="81339"/>
              </a:lnSpc>
            </a:pPr>
            <a:r>
              <a:rPr lang="en-US" sz="8800" b="false" i="false" u="none" strike="noStrike" spc="400">
                <a:solidFill>
                  <a:srgbClr val="FFFFFF"/>
                </a:solidFill>
                <a:latin typeface="Poppins ExtraBold"/>
              </a:rPr>
              <a:t>YEOGIYO! 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1700" y="5537200"/>
            <a:ext cx="16484600" cy="25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9" id="9"/>
          <p:cNvSpPr txBox="true"/>
          <p:nvPr/>
        </p:nvSpPr>
        <p:spPr>
          <a:xfrm rot="0">
            <a:off x="901700" y="6134100"/>
            <a:ext cx="14986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oppins ExtraBold"/>
              </a:rPr>
              <a:t>PRESENTER.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1700" y="6337300"/>
            <a:ext cx="14732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조은별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2" id="12"/>
          <p:cNvSpPr txBox="true"/>
          <p:nvPr/>
        </p:nvSpPr>
        <p:spPr>
          <a:xfrm rot="0">
            <a:off x="901700" y="6807200"/>
            <a:ext cx="14986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oppins ExtraBold"/>
              </a:rPr>
              <a:t>DATE.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1700" y="7010400"/>
            <a:ext cx="14732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2024.06.24.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5" id="15"/>
          <p:cNvSpPr txBox="true"/>
          <p:nvPr/>
        </p:nvSpPr>
        <p:spPr>
          <a:xfrm rot="0">
            <a:off x="901700" y="7480300"/>
            <a:ext cx="14986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1800" b="false" i="false" u="none" strike="noStrike" spc="100">
                <a:solidFill>
                  <a:srgbClr val="FFFFFF"/>
                </a:solidFill>
                <a:latin typeface="Poppins ExtraBold"/>
              </a:rPr>
              <a:t>TEAM.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1700" y="7683500"/>
            <a:ext cx="14732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밋</a:t>
            </a:r>
            <a:r>
              <a:rPr lang="en-US" sz="1500" b="false" i="false" u="none" strike="noStrike">
                <a:solidFill>
                  <a:srgbClr val="FFFFFF"/>
                </a:solidFill>
                <a:latin typeface="Pretendard Regular"/>
              </a:rPr>
              <a:t> - </a:t>
            </a:r>
            <a:r>
              <a:rPr lang="ko-KR" sz="1500" b="false" i="false" u="none" strike="noStrike">
                <a:solidFill>
                  <a:srgbClr val="FFFFFF"/>
                </a:solidFill>
                <a:ea typeface="Pretendard Regular"/>
              </a:rPr>
              <a:t>업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609600" y="4762500"/>
            <a:ext cx="194691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27200" y="5397500"/>
            <a:ext cx="289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제품과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무관해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보이는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콘텐츠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강세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14500" y="6388100"/>
            <a:ext cx="28702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이곳에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콘텐츠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성과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분석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상세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입력해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보세요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.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이곳에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콘텐츠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성과를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통해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알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있는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분석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사항에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대해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입력해보세요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.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27700" y="5397500"/>
            <a:ext cx="289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2500" b="false" i="false" u="none" strike="noStrike">
                <a:solidFill>
                  <a:srgbClr val="FF5F2C"/>
                </a:solidFill>
                <a:ea typeface="Pretendard Bold"/>
              </a:rPr>
              <a:t>상세</a:t>
            </a:r>
            <a:r>
              <a:rPr lang="en-US" sz="2500" b="false" i="false" u="none" strike="noStrike">
                <a:solidFill>
                  <a:srgbClr val="FF5F2C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5F2C"/>
                </a:solidFill>
                <a:ea typeface="Pretendard Bold"/>
              </a:rPr>
              <a:t>설명보다</a:t>
            </a:r>
            <a:r>
              <a:rPr lang="en-US" sz="2500" b="false" i="false" u="none" strike="noStrike">
                <a:solidFill>
                  <a:srgbClr val="FF5F2C"/>
                </a:solidFill>
                <a:latin typeface="Pretendard Bold"/>
              </a:rPr>
              <a:t> </a:t>
            </a:r>
          </a:p>
          <a:p>
            <a:pPr algn="l" lvl="0">
              <a:lnSpc>
                <a:spcPct val="106240"/>
              </a:lnSpc>
            </a:pPr>
            <a:r>
              <a:rPr lang="ko-KR" sz="2500" b="false" i="false" u="none" strike="noStrike">
                <a:solidFill>
                  <a:srgbClr val="FF5F2C"/>
                </a:solidFill>
                <a:ea typeface="Pretendard Bold"/>
              </a:rPr>
              <a:t>요약이</a:t>
            </a:r>
            <a:r>
              <a:rPr lang="en-US" sz="2500" b="false" i="false" u="none" strike="noStrike">
                <a:solidFill>
                  <a:srgbClr val="FF5F2C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5F2C"/>
                </a:solidFill>
                <a:ea typeface="Pretendard Bold"/>
              </a:rPr>
              <a:t>효율적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02300" y="6388100"/>
            <a:ext cx="28702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이곳에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콘텐츠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성과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분석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상세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입력해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보세요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.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이곳에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콘텐츠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성과를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통해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알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있는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분석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사항에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대해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입력해보세요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.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15500" y="5397500"/>
            <a:ext cx="289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공유하기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쉬운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</a:p>
          <a:p>
            <a:pPr algn="l" lvl="0">
              <a:lnSpc>
                <a:spcPct val="10624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요소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포함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Bold"/>
              </a:rPr>
              <a:t>필요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90100" y="6388100"/>
            <a:ext cx="28702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이곳에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콘텐츠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성과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분석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상세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입력해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보세요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.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이곳에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콘텐츠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성과를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통해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알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있는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분석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사항에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대해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입력해보세요</a:t>
            </a:r>
            <a:r>
              <a:rPr lang="en-US" sz="18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. 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03300" y="5397500"/>
            <a:ext cx="289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2500" b="false" i="false" u="none" strike="noStrike">
                <a:solidFill>
                  <a:srgbClr val="FF5F2C"/>
                </a:solidFill>
                <a:ea typeface="Pretendard Bold"/>
              </a:rPr>
              <a:t>키워드를</a:t>
            </a:r>
            <a:r>
              <a:rPr lang="en-US" sz="2500" b="false" i="false" u="none" strike="noStrike">
                <a:solidFill>
                  <a:srgbClr val="FF5F2C"/>
                </a:solidFill>
                <a:latin typeface="Pretendard Bold"/>
              </a:rPr>
              <a:t> </a:t>
            </a:r>
          </a:p>
          <a:p>
            <a:pPr algn="l" lvl="0">
              <a:lnSpc>
                <a:spcPct val="106240"/>
              </a:lnSpc>
            </a:pPr>
            <a:r>
              <a:rPr lang="ko-KR" sz="2500" b="false" i="false" u="none" strike="noStrike">
                <a:solidFill>
                  <a:srgbClr val="FF5F2C"/>
                </a:solidFill>
                <a:ea typeface="Pretendard Bold"/>
              </a:rPr>
              <a:t>입력해</a:t>
            </a:r>
            <a:r>
              <a:rPr lang="en-US" sz="2500" b="false" i="false" u="none" strike="noStrike">
                <a:solidFill>
                  <a:srgbClr val="FF5F2C"/>
                </a:solidFill>
                <a:latin typeface="Pretendard Bold"/>
              </a:rPr>
              <a:t> </a:t>
            </a:r>
            <a:r>
              <a:rPr lang="ko-KR" sz="2500" b="false" i="false" u="none" strike="noStrike">
                <a:solidFill>
                  <a:srgbClr val="FF5F2C"/>
                </a:solidFill>
                <a:ea typeface="Pretendard Bold"/>
              </a:rPr>
              <a:t>주세요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77900" y="6388100"/>
            <a:ext cx="2870200" cy="1257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이곳에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콘텐츠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성과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분석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상세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입력해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보세요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.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이곳에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콘텐츠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성과를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통해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알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있는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분석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사항에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대해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입력해보세요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.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27200" y="2565400"/>
            <a:ext cx="23876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16000" b="false" i="false" u="none" strike="noStrike">
                <a:solidFill>
                  <a:srgbClr val="000000"/>
                </a:solidFill>
                <a:latin typeface="Poppins Extra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27700" y="2565400"/>
            <a:ext cx="23876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16000" b="false" i="false" u="none" strike="noStrike">
                <a:solidFill>
                  <a:srgbClr val="FF5F2C"/>
                </a:solidFill>
                <a:latin typeface="Poppins ExtraBol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15500" y="2565400"/>
            <a:ext cx="23876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16000" b="false" i="false" u="none" strike="noStrike">
                <a:solidFill>
                  <a:srgbClr val="000000"/>
                </a:solidFill>
                <a:latin typeface="Poppins ExtraBold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03300" y="2565400"/>
            <a:ext cx="2387600" cy="284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16000" b="false" i="false" u="none" strike="noStrike">
                <a:solidFill>
                  <a:srgbClr val="FF5F2C"/>
                </a:solidFill>
                <a:latin typeface="Poppins ExtraBold"/>
              </a:rPr>
              <a:t>4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01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19600" y="9398000"/>
            <a:ext cx="292100" cy="2921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4470400" y="9461500"/>
            <a:ext cx="165100" cy="165100"/>
          </a:xfrm>
          <a:prstGeom prst="rect">
            <a:avLst/>
          </a:prstGeom>
        </p:spPr>
      </p:pic>
      <p:sp>
        <p:nvSpPr>
          <p:cNvPr name="TextBox 50" id="50"/>
          <p:cNvSpPr txBox="true"/>
          <p:nvPr/>
        </p:nvSpPr>
        <p:spPr>
          <a:xfrm rot="0">
            <a:off x="4406900" y="9753600"/>
            <a:ext cx="342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pic>
        <p:nvPicPr>
          <p:cNvPr name="Picture 51" id="5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sp>
        <p:nvSpPr>
          <p:cNvPr name="TextBox 53" id="53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1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43000" y="927100"/>
            <a:ext cx="5651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 spc="-600">
                <a:solidFill>
                  <a:srgbClr val="181818"/>
                </a:solidFill>
                <a:ea typeface="Gmarket Sans Bold"/>
              </a:rPr>
              <a:t>기대</a:t>
            </a:r>
            <a:r>
              <a:rPr lang="en-US" sz="6900" b="false" i="false" u="none" strike="noStrike" spc="-600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 spc="-600">
                <a:solidFill>
                  <a:srgbClr val="181818"/>
                </a:solidFill>
                <a:ea typeface="Gmarket Sans Bold"/>
              </a:rPr>
              <a:t>효과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6731000" y="330200"/>
            <a:ext cx="7391400" cy="321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ea typeface="Pretendard Bold"/>
              </a:rPr>
              <a:t>은별님</a:t>
            </a:r>
            <a:r>
              <a:rPr lang="en-US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latin typeface="Pretendard Bold"/>
              </a:rPr>
              <a:t> !!! </a:t>
            </a:r>
            <a:r>
              <a:rPr lang="ko-KR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ea typeface="Pretendard Bold"/>
              </a:rPr>
              <a:t>여기기대효과</a:t>
            </a:r>
            <a:r>
              <a:rPr lang="en-US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ea typeface="Pretendard Bold"/>
              </a:rPr>
              <a:t>부분</a:t>
            </a:r>
            <a:r>
              <a:rPr lang="en-US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ea typeface="Pretendard Bold"/>
              </a:rPr>
              <a:t>내용</a:t>
            </a:r>
            <a:r>
              <a:rPr lang="en-US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ea typeface="Pretendard Bold"/>
              </a:rPr>
              <a:t>수정해서</a:t>
            </a:r>
            <a:r>
              <a:rPr lang="en-US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ea typeface="Pretendard Bold"/>
              </a:rPr>
              <a:t>넣어주세요</a:t>
            </a:r>
            <a:r>
              <a:rPr lang="en-US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latin typeface="Pretendard Bold"/>
              </a:rPr>
              <a:t>!! 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38300" y="-1803400"/>
            <a:ext cx="18859500" cy="18427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97000" y="8026400"/>
            <a:ext cx="6070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7859"/>
              </a:lnSpc>
            </a:pPr>
            <a:r>
              <a:rPr lang="ko-KR" sz="4700" b="false" i="false" u="none" strike="noStrike">
                <a:solidFill>
                  <a:srgbClr val="FFFFFF"/>
                </a:solidFill>
                <a:ea typeface="Gmarket Sans Bold"/>
              </a:rPr>
              <a:t>서비스</a:t>
            </a:r>
            <a:r>
              <a:rPr lang="en-US" sz="4700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Gmarket Sans Bold"/>
              </a:rPr>
              <a:t>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74600" y="5105400"/>
            <a:ext cx="4533900" cy="143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347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서비스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개요</a:t>
            </a:r>
          </a:p>
          <a:p>
            <a:pPr algn="l" lvl="0">
              <a:lnSpc>
                <a:spcPct val="18094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화면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정의서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 </a:t>
            </a:r>
          </a:p>
          <a:p>
            <a:pPr algn="l" lvl="0">
              <a:lnSpc>
                <a:spcPct val="18094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서비스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플로우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및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아키텍처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4533900"/>
            <a:ext cx="3492500" cy="38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674600" y="7721600"/>
            <a:ext cx="35560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347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서비스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화면</a:t>
            </a:r>
          </a:p>
          <a:p>
            <a:pPr algn="l" lvl="0">
              <a:lnSpc>
                <a:spcPct val="18094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서비스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화면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및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기능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소개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7137400"/>
            <a:ext cx="34925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1587500" y="22098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2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51400" y="5016500"/>
            <a:ext cx="108458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82700" y="8001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화면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정의서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3600" y="2197100"/>
            <a:ext cx="10909300" cy="6781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230100" y="673100"/>
            <a:ext cx="5499100" cy="46863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785600" y="6337300"/>
            <a:ext cx="6172200" cy="26416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4394200" y="9766300"/>
            <a:ext cx="3048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600" b="false" i="false" u="none" strike="noStrike" spc="-100">
                <a:solidFill>
                  <a:srgbClr val="181818"/>
                </a:solidFill>
                <a:latin typeface="Gmarket Sans Bold"/>
              </a:rPr>
              <a:t>02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58800" y="0"/>
            <a:ext cx="17729200" cy="10337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975100" y="406400"/>
            <a:ext cx="13817600" cy="9245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7900" y="7734300"/>
            <a:ext cx="7264400" cy="226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6000" b="false" i="false" u="none" strike="noStrike">
                <a:solidFill>
                  <a:srgbClr val="181818"/>
                </a:solidFill>
                <a:latin typeface="Gmarket Sans Bold"/>
              </a:rPr>
              <a:t>WEB </a:t>
            </a:r>
          </a:p>
          <a:p>
            <a:pPr algn="l" lvl="0">
              <a:lnSpc>
                <a:spcPct val="82170"/>
              </a:lnSpc>
            </a:pPr>
            <a:r>
              <a:rPr lang="en-US" sz="6000" b="false" i="false" u="none" strike="noStrike">
                <a:solidFill>
                  <a:srgbClr val="181818"/>
                </a:solidFill>
                <a:latin typeface="Gmarket Sans Bold"/>
              </a:rPr>
              <a:t>SERVICE </a:t>
            </a:r>
          </a:p>
          <a:p>
            <a:pPr algn="l" lvl="0">
              <a:lnSpc>
                <a:spcPct val="82170"/>
              </a:lnSpc>
            </a:pPr>
            <a:r>
              <a:rPr lang="en-US" sz="6000" b="false" i="false" u="none" strike="noStrike">
                <a:solidFill>
                  <a:srgbClr val="181818"/>
                </a:solidFill>
                <a:latin typeface="Gmarket Sans Bold"/>
              </a:rPr>
              <a:t>ARCHITECTURE</a:t>
            </a:r>
            <a:r>
              <a:rPr lang="en-US" sz="6000" b="false" i="false" u="none" strike="noStrike">
                <a:solidFill>
                  <a:srgbClr val="181818"/>
                </a:solidFill>
                <a:latin typeface="Gmarket Sans Bold"/>
              </a:rPr>
              <a:t>
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676900" y="2501900"/>
            <a:ext cx="8051800" cy="5981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2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2857500"/>
            <a:ext cx="3797300" cy="901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968500" y="3022600"/>
            <a:ext cx="2768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메인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페이지와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상세페이지로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 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이동할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수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있습니다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7300" y="2984500"/>
            <a:ext cx="9398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>
                <a:solidFill>
                  <a:srgbClr val="181818"/>
                </a:solidFill>
                <a:latin typeface="Gmarket Sans Bold"/>
              </a:rPr>
              <a:t>01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38700" y="3289300"/>
            <a:ext cx="812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76900" y="3124200"/>
            <a:ext cx="355600" cy="3556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7900" y="3962400"/>
            <a:ext cx="3771900" cy="889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917700" y="4127500"/>
            <a:ext cx="2768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현재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실시간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혼잡도가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'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붐빔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'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인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 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지역을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알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수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있습니다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4600" y="4089400"/>
            <a:ext cx="9398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 spc="-200">
                <a:solidFill>
                  <a:srgbClr val="181818"/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864100" y="4394200"/>
            <a:ext cx="812800" cy="25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689600" y="4229100"/>
            <a:ext cx="355600" cy="3556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7900" y="5041900"/>
            <a:ext cx="3771900" cy="889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917700" y="5219700"/>
            <a:ext cx="2768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'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붐빔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'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지역의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도로상황을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 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평균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주행속도로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알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수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있습니다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44600" y="5168900"/>
            <a:ext cx="7366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 spc="-2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838700" y="5473700"/>
            <a:ext cx="812800" cy="2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676900" y="5308600"/>
            <a:ext cx="355600" cy="3556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7900" y="6718300"/>
            <a:ext cx="3771900" cy="8890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968500" y="6794500"/>
            <a:ext cx="2705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서울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도시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데이터에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관한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정보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 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및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홈페이지로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이동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이동할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수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있습니다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82700" y="6858000"/>
            <a:ext cx="7620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400" b="false" i="false" u="none" strike="noStrike" spc="-200">
                <a:solidFill>
                  <a:srgbClr val="181818"/>
                </a:solidFill>
                <a:latin typeface="Gmarket Sans Bold"/>
              </a:rPr>
              <a:t>04</a:t>
            </a:r>
          </a:p>
        </p:txBody>
      </p:sp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762500" y="7188200"/>
            <a:ext cx="812800" cy="254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600700" y="7023100"/>
            <a:ext cx="355600" cy="3556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173200" y="7861300"/>
            <a:ext cx="3771900" cy="8890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15100300" y="8051800"/>
            <a:ext cx="2768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선택한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장소의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현재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혼잡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정도를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메세지로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알려줍니다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452600" y="8001000"/>
            <a:ext cx="876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 spc="-200">
                <a:solidFill>
                  <a:srgbClr val="FFFFFF"/>
                </a:solidFill>
                <a:latin typeface="Gmarket Sans Bold"/>
              </a:rPr>
              <a:t>08</a:t>
            </a:r>
          </a:p>
        </p:txBody>
      </p:sp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3284200" y="8305800"/>
            <a:ext cx="812800" cy="254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2903200" y="8128000"/>
            <a:ext cx="355600" cy="3556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147800" y="6654800"/>
            <a:ext cx="3771900" cy="889000"/>
          </a:xfrm>
          <a:prstGeom prst="rect">
            <a:avLst/>
          </a:prstGeom>
        </p:spPr>
      </p:pic>
      <p:sp>
        <p:nvSpPr>
          <p:cNvPr name="TextBox 47" id="47"/>
          <p:cNvSpPr txBox="true"/>
          <p:nvPr/>
        </p:nvSpPr>
        <p:spPr>
          <a:xfrm rot="0">
            <a:off x="15100300" y="6946900"/>
            <a:ext cx="27686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조회할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장소를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선택합니다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414500" y="6794500"/>
            <a:ext cx="952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 spc="-200">
                <a:solidFill>
                  <a:srgbClr val="FFFFFF"/>
                </a:solidFill>
                <a:latin typeface="Gmarket Sans Bold"/>
              </a:rPr>
              <a:t>07</a:t>
            </a:r>
          </a:p>
        </p:txBody>
      </p:sp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3258800" y="7099300"/>
            <a:ext cx="812800" cy="254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2877800" y="6921500"/>
            <a:ext cx="355600" cy="355600"/>
          </a:xfrm>
          <a:prstGeom prst="rect">
            <a:avLst/>
          </a:prstGeom>
        </p:spPr>
      </p:pic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3" id="5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4" id="5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097000" y="5486400"/>
            <a:ext cx="3771900" cy="889000"/>
          </a:xfrm>
          <a:prstGeom prst="rect">
            <a:avLst/>
          </a:prstGeom>
        </p:spPr>
      </p:pic>
      <p:sp>
        <p:nvSpPr>
          <p:cNvPr name="TextBox 55" id="55"/>
          <p:cNvSpPr txBox="true"/>
          <p:nvPr/>
        </p:nvSpPr>
        <p:spPr>
          <a:xfrm rot="0">
            <a:off x="15087600" y="5689600"/>
            <a:ext cx="2768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조회할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날짜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 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및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시간을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 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선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택합니다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.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363700" y="5626100"/>
            <a:ext cx="1003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 spc="-200">
                <a:solidFill>
                  <a:srgbClr val="FFFFFF"/>
                </a:solidFill>
                <a:latin typeface="Gmarket Sans Bold"/>
              </a:rPr>
              <a:t>06</a:t>
            </a:r>
          </a:p>
        </p:txBody>
      </p:sp>
      <p:grpSp>
        <p:nvGrpSpPr>
          <p:cNvPr name="Group 57" id="5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8" id="5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3208000" y="5930900"/>
            <a:ext cx="812800" cy="254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2827000" y="5753100"/>
            <a:ext cx="355600" cy="355600"/>
          </a:xfrm>
          <a:prstGeom prst="rect">
            <a:avLst/>
          </a:prstGeom>
        </p:spPr>
      </p:pic>
      <p:sp>
        <p:nvSpPr>
          <p:cNvPr name="TextBox 60" id="60"/>
          <p:cNvSpPr txBox="true"/>
          <p:nvPr/>
        </p:nvSpPr>
        <p:spPr>
          <a:xfrm rot="0">
            <a:off x="1282700" y="8001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서비스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화면</a:t>
            </a:r>
          </a:p>
        </p:txBody>
      </p:sp>
      <p:pic>
        <p:nvPicPr>
          <p:cNvPr name="Picture 61" id="6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62" id="6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3" id="6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4" id="64"/>
          <p:cNvPicPr>
            <a:picLocks noChangeAspect="true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13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66" id="66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67" id="6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8" id="6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9" id="69"/>
          <p:cNvPicPr>
            <a:picLocks noChangeAspect="true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70" id="70"/>
          <p:cNvPicPr>
            <a:picLocks noChangeAspect="true"/>
          </p:cNvPicPr>
          <p:nvPr/>
        </p:nvPicPr>
        <p:blipFill>
          <a:blip r:embed="rId13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71" id="71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72" id="7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3" id="7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4" id="74"/>
          <p:cNvPicPr>
            <a:picLocks noChangeAspect="true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75" id="75"/>
          <p:cNvPicPr>
            <a:picLocks noChangeAspect="true"/>
          </p:cNvPicPr>
          <p:nvPr/>
        </p:nvPicPr>
        <p:blipFill>
          <a:blip r:embed="rId13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76" id="76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77" id="7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8" id="7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9" id="79"/>
          <p:cNvPicPr>
            <a:picLocks noChangeAspect="true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80" id="80"/>
          <p:cNvPicPr>
            <a:picLocks noChangeAspect="true"/>
          </p:cNvPicPr>
          <p:nvPr/>
        </p:nvPicPr>
        <p:blipFill>
          <a:blip r:embed="rId13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81" id="81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82" id="8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83" id="8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84" id="8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85" id="8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86" id="8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grpSp>
        <p:nvGrpSpPr>
          <p:cNvPr name="Group 87" id="8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8" id="88"/>
          <p:cNvPicPr>
            <a:picLocks noChangeAspect="true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89" id="89"/>
          <p:cNvPicPr>
            <a:picLocks noChangeAspect="true"/>
          </p:cNvPicPr>
          <p:nvPr/>
        </p:nvPicPr>
        <p:blipFill>
          <a:blip r:embed="rId13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90" id="90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91" id="9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2" id="9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3" id="9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94" id="9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95" id="95"/>
          <p:cNvSpPr txBox="true"/>
          <p:nvPr/>
        </p:nvSpPr>
        <p:spPr>
          <a:xfrm rot="0">
            <a:off x="4394200" y="9766300"/>
            <a:ext cx="3048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600" b="false" i="false" u="none" strike="noStrike" spc="-100">
                <a:solidFill>
                  <a:srgbClr val="181818"/>
                </a:solidFill>
                <a:latin typeface="Gmarket Sans Bold"/>
              </a:rPr>
              <a:t>02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02300" y="622300"/>
            <a:ext cx="7239000" cy="9245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2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2200" y="9118600"/>
            <a:ext cx="3771900" cy="889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044700" y="9296400"/>
            <a:ext cx="2768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결과를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이미지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파일로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저장할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수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있습니다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1600" y="9258300"/>
            <a:ext cx="787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 spc="-2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0" y="9550400"/>
            <a:ext cx="812800" cy="25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791200" y="9385300"/>
            <a:ext cx="355600" cy="3556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42900" y="6057900"/>
            <a:ext cx="3771900" cy="889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4008100" y="6223000"/>
            <a:ext cx="2768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선택한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장소의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현재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인구의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 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연령별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비율을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보여줍니다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22300" y="6197600"/>
            <a:ext cx="952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 spc="-200">
                <a:solidFill>
                  <a:srgbClr val="FFFFFF"/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153900" y="6502400"/>
            <a:ext cx="812800" cy="25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1772900" y="6324600"/>
            <a:ext cx="355600" cy="3556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601700" y="914400"/>
            <a:ext cx="3771900" cy="889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4528800" y="1079500"/>
            <a:ext cx="2768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선택한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장소의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현재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혼잡도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(12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시간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기준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)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를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보여줍니다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68400" y="1054100"/>
            <a:ext cx="1003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 spc="-200">
                <a:solidFill>
                  <a:srgbClr val="FFFFFF"/>
                </a:solidFill>
                <a:latin typeface="Gmarket Sans Bold"/>
              </a:rPr>
              <a:t>01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2700000" y="1358900"/>
            <a:ext cx="8128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2319000" y="1181100"/>
            <a:ext cx="3556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2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676900" y="2514600"/>
            <a:ext cx="8051800" cy="5245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43000" y="2755900"/>
            <a:ext cx="3797300" cy="901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260600" y="2971800"/>
            <a:ext cx="2768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선택한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장소의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 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연관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검색어를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보여줍니다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22400" y="2895600"/>
            <a:ext cx="9398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>
                <a:solidFill>
                  <a:srgbClr val="181818"/>
                </a:solidFill>
                <a:latin typeface="Gmarket Sans Bold"/>
              </a:rPr>
              <a:t>01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16500" y="3187700"/>
            <a:ext cx="812800" cy="25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842000" y="3022600"/>
            <a:ext cx="355600" cy="3556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92200" y="4254500"/>
            <a:ext cx="3771900" cy="889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159000" y="4279900"/>
            <a:ext cx="27686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연관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검색어를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선택할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경우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해당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키워드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조회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결과로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 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이동합니다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71600" y="4381500"/>
            <a:ext cx="9398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 spc="-200">
                <a:solidFill>
                  <a:srgbClr val="181818"/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953000" y="4673600"/>
            <a:ext cx="812800" cy="25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791200" y="4521200"/>
            <a:ext cx="355600" cy="355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17600" y="6210300"/>
            <a:ext cx="3771900" cy="8890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2209800" y="6413500"/>
            <a:ext cx="2768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혼잡도가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덜한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주변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장소를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 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대신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추천합니다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4300" y="6337300"/>
            <a:ext cx="7874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 spc="-2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965700" y="6629400"/>
            <a:ext cx="8128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803900" y="6477000"/>
            <a:ext cx="355600" cy="3556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068300" y="6794500"/>
            <a:ext cx="3771900" cy="8890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3906500" y="7086600"/>
            <a:ext cx="28956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혼잡도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상세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페이지로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이동합니다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271500" y="6934200"/>
            <a:ext cx="8763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 spc="-200">
                <a:solidFill>
                  <a:srgbClr val="FFFFFF"/>
                </a:solidFill>
                <a:latin typeface="Gmarket Sans Bold"/>
              </a:rPr>
              <a:t>05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2115800" y="7239000"/>
            <a:ext cx="8128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1734800" y="7061200"/>
            <a:ext cx="355600" cy="3556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982700" y="5664200"/>
            <a:ext cx="3771900" cy="8890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4935200" y="5829300"/>
            <a:ext cx="27686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혼잡도가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덜한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일정을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예측하여</a:t>
            </a:r>
          </a:p>
          <a:p>
            <a:pPr algn="just" lvl="0">
              <a:lnSpc>
                <a:spcPct val="108729"/>
              </a:lnSpc>
            </a:pPr>
            <a:r>
              <a:rPr lang="ko-KR" sz="1600" b="false" i="false" u="none" strike="noStrike">
                <a:solidFill>
                  <a:srgbClr val="FFFFFF"/>
                </a:solidFill>
                <a:ea typeface="Gmarket Sans Light"/>
              </a:rPr>
              <a:t>추천합니다</a:t>
            </a:r>
            <a:r>
              <a:rPr lang="en-US" sz="1600" b="false" i="false" u="none" strike="noStrike">
                <a:solidFill>
                  <a:srgbClr val="FFFFFF"/>
                </a:solidFill>
                <a:latin typeface="Gmarket Sans Light"/>
              </a:rPr>
              <a:t>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249400" y="5803900"/>
            <a:ext cx="952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3500" b="false" i="false" u="none" strike="noStrike" spc="-200">
                <a:solidFill>
                  <a:srgbClr val="FFFFFF"/>
                </a:solidFill>
                <a:latin typeface="Gmarket Sans Bold"/>
              </a:rPr>
              <a:t>04</a:t>
            </a:r>
          </a:p>
        </p:txBody>
      </p:sp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3093700" y="6108700"/>
            <a:ext cx="812800" cy="254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2712700" y="5930900"/>
            <a:ext cx="3556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38300" y="-1803400"/>
            <a:ext cx="18859500" cy="18427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019300" y="8001000"/>
            <a:ext cx="6070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7859"/>
              </a:lnSpc>
            </a:pPr>
            <a:r>
              <a:rPr lang="ko-KR" sz="4700" b="false" i="false" u="none" strike="noStrike">
                <a:solidFill>
                  <a:srgbClr val="FFFFFF"/>
                </a:solidFill>
                <a:ea typeface="Gmarket Sans Bold"/>
              </a:rPr>
              <a:t>데이터</a:t>
            </a:r>
            <a:r>
              <a:rPr lang="en-US" sz="4700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Gmarket Sans Bold"/>
              </a:rPr>
              <a:t>수집</a:t>
            </a:r>
            <a:r>
              <a:rPr lang="en-US" sz="4700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Gmarket Sans Bold"/>
              </a:rPr>
              <a:t>및</a:t>
            </a:r>
            <a:r>
              <a:rPr lang="en-US" sz="4700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Gmarket Sans Bold"/>
              </a:rPr>
              <a:t>전처리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38100" y="5130800"/>
            <a:ext cx="45339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347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데이터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소개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 </a:t>
            </a:r>
          </a:p>
          <a:p>
            <a:pPr algn="l" lvl="0">
              <a:lnSpc>
                <a:spcPct val="18094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데이터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출처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및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정보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4533900"/>
            <a:ext cx="3492500" cy="38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738100" y="7632700"/>
            <a:ext cx="3556000" cy="193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347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데이터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배치</a:t>
            </a:r>
          </a:p>
          <a:p>
            <a:pPr algn="l" lvl="0">
              <a:lnSpc>
                <a:spcPct val="17347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데이터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수집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및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전처리</a:t>
            </a:r>
          </a:p>
          <a:p>
            <a:pPr algn="l" lvl="0">
              <a:lnSpc>
                <a:spcPct val="17347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데이터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배치</a:t>
            </a:r>
          </a:p>
          <a:p>
            <a:pPr algn="l" lvl="0">
              <a:lnSpc>
                <a:spcPct val="180940"/>
              </a:lnSpc>
            </a:pP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ERD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및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 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데이터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아키텍처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7137400"/>
            <a:ext cx="34925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31400" y="850900"/>
            <a:ext cx="7683500" cy="2184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31400" y="3327400"/>
            <a:ext cx="7645400" cy="5740400"/>
          </a:xfrm>
          <a:prstGeom prst="rect">
            <a:avLst/>
          </a:prstGeom>
        </p:spPr>
      </p:pic>
      <p:graphicFrame>
        <p:nvGraphicFramePr>
          <p:cNvPr name="Table 36" id="36"/>
          <p:cNvGraphicFramePr>
            <a:graphicFrameLocks noGrp="true"/>
          </p:cNvGraphicFramePr>
          <p:nvPr/>
        </p:nvGraphicFramePr>
        <p:xfrm>
          <a:off x="1016000" y="3924300"/>
          <a:ext cx="8432800" cy="4165600"/>
        </p:xfrm>
        <a:graphic>
          <a:graphicData uri="http://schemas.openxmlformats.org/drawingml/2006/table">
            <a:tbl>
              <a:tblPr/>
              <a:tblGrid>
                <a:gridCol w="1676400"/>
                <a:gridCol w="4991100"/>
                <a:gridCol w="1371600"/>
              </a:tblGrid>
              <a:tr h="6223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출처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수집</a:t>
                      </a:r>
                      <a:r>
                        <a:rPr lang="en-US" sz="2000" b="true" i="false" u="none" strike="noStrike">
                          <a:solidFill>
                            <a:srgbClr val="FFFFFF"/>
                          </a:solidFill>
                          <a:latin typeface="Gmarket Sans Medium"/>
                        </a:rPr>
                        <a:t> </a:t>
                      </a:r>
                      <a:r>
                        <a:rPr lang="ko-KR" sz="2000" b="tru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내용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true" i="false" u="none" strike="noStrike">
                          <a:solidFill>
                            <a:srgbClr val="FFFFFF"/>
                          </a:solidFill>
                          <a:ea typeface="Gmarket Sans Medium"/>
                        </a:rPr>
                        <a:t>건수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7878"/>
                    </a:solidFill>
                  </a:tcPr>
                </a:tc>
              </a:tr>
              <a:tr h="1587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서울시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실시간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</a:t>
                      </a:r>
                      <a:endParaRPr lang="en-US" sz="1100"/>
                    </a:p>
                    <a:p>
                      <a:pPr algn="ctr" lvl="0">
                        <a:lnSpc>
                          <a:spcPct val="92130"/>
                        </a:lnSpc>
                      </a:pP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인구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데이터</a:t>
                      </a:r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244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  ·  OPEN API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사용</a:t>
                      </a:r>
                      <a:endParaRPr lang="en-US" sz="1100"/>
                    </a:p>
                    <a:p>
                      <a:pPr algn="l" lvl="0">
                        <a:lnSpc>
                          <a:spcPct val="124499"/>
                        </a:lnSpc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  · 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실시간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인구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데이터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및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실시간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도시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데이터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수집</a:t>
                      </a:r>
                    </a:p>
                    <a:p>
                      <a:pPr algn="l" lvl="0">
                        <a:lnSpc>
                          <a:spcPct val="124499"/>
                        </a:lnSpc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  · 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수집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기준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: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매일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5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분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단위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44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100,000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건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52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2130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Naver Blog</a:t>
                      </a:r>
                      <a:endParaRPr lang="en-US" sz="1100"/>
                    </a:p>
                  </a:txBody>
                  <a:tcPr anchor="ctr" marL="19050" marT="19050" marR="19050" marB="19050">
                    <a:lnL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lvl="0">
                        <a:lnSpc>
                          <a:spcPct val="1244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  · 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장소별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블로그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검색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결과에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따른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URL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수집</a:t>
                      </a:r>
                      <a:endParaRPr lang="en-US" sz="1100"/>
                    </a:p>
                    <a:p>
                      <a:pPr algn="l" lvl="0">
                        <a:lnSpc>
                          <a:spcPct val="124499"/>
                        </a:lnSpc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  ·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수집된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URL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에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방문하여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hash tag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수집</a:t>
                      </a:r>
                    </a:p>
                    <a:p>
                      <a:pPr algn="l" lvl="0">
                        <a:lnSpc>
                          <a:spcPct val="124499"/>
                        </a:lnSpc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  · 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수집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기준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: 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수집일로부터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 7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일</a:t>
                      </a: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 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124499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787878"/>
                          </a:solidFill>
                          <a:latin typeface="Pretendard Regular"/>
                        </a:rPr>
                        <a:t>130,000</a:t>
                      </a:r>
                      <a:r>
                        <a:rPr lang="ko-KR" sz="2000" b="false" i="false" u="none" strike="noStrike">
                          <a:solidFill>
                            <a:srgbClr val="787878"/>
                          </a:solidFill>
                          <a:ea typeface="Pretendard Regular"/>
                        </a:rPr>
                        <a:t>건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C2C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37" id="37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82700" y="812800"/>
            <a:ext cx="5029200" cy="173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데이터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정보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Medium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Medium"/>
              </a:rPr>
              <a:t>및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출처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53000" y="0"/>
            <a:ext cx="152527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42200" y="2413000"/>
            <a:ext cx="711200" cy="571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3340100"/>
            <a:ext cx="2844800" cy="284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13500" y="3378200"/>
            <a:ext cx="2768600" cy="2768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273800" y="6451600"/>
            <a:ext cx="29210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700" b="false" i="false" u="none" strike="noStrike" spc="1200">
                <a:solidFill>
                  <a:srgbClr val="000000"/>
                </a:solidFill>
                <a:ea typeface="Gmarket Sans Bold"/>
              </a:rPr>
              <a:t>조은별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29400" y="7353300"/>
            <a:ext cx="23368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서비스</a:t>
            </a:r>
            <a:r>
              <a:rPr lang="en-US" sz="2100" b="false" i="false" u="none" strike="noStrike" spc="-4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기획</a:t>
            </a:r>
            <a:r>
              <a:rPr lang="en-US" sz="2100" b="false" i="false" u="none" strike="noStrike" spc="-400">
                <a:solidFill>
                  <a:srgbClr val="000000"/>
                </a:solidFill>
                <a:latin typeface="Gmarket Sans Bold"/>
              </a:rPr>
              <a:t>  </a:t>
            </a:r>
          </a:p>
          <a:p>
            <a:pPr algn="ctr" lvl="0">
              <a:lnSpc>
                <a:spcPct val="108729"/>
              </a:lnSpc>
            </a:pP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2100" b="false" i="false" u="none" strike="noStrike" spc="-400">
                <a:solidFill>
                  <a:srgbClr val="000000"/>
                </a:solidFill>
                <a:latin typeface="Gmarket Sans Bold"/>
              </a:rPr>
              <a:t>  </a:t>
            </a: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데이터</a:t>
            </a:r>
            <a:r>
              <a:rPr lang="en-US" sz="2100" b="false" i="false" u="none" strike="noStrike" spc="-400">
                <a:solidFill>
                  <a:srgbClr val="000000"/>
                </a:solidFill>
                <a:latin typeface="Gmarket Sans Bold"/>
              </a:rPr>
              <a:t>  </a:t>
            </a: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분석</a:t>
            </a:r>
            <a:r>
              <a:rPr lang="en-US" sz="2100" b="false" i="false" u="none" strike="noStrike" spc="-400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25200" y="2413000"/>
            <a:ext cx="711200" cy="571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045700" y="3340100"/>
            <a:ext cx="2844800" cy="2844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96500" y="3378200"/>
            <a:ext cx="2768600" cy="2768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020300" y="6451600"/>
            <a:ext cx="29210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700" b="false" i="false" u="none" strike="noStrike" spc="1200">
                <a:solidFill>
                  <a:srgbClr val="000000"/>
                </a:solidFill>
                <a:ea typeface="Jalnan 2"/>
              </a:rPr>
              <a:t>유성민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61600" y="7353300"/>
            <a:ext cx="23368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데이터</a:t>
            </a:r>
            <a:r>
              <a:rPr lang="en-US" sz="2100" b="false" i="false" u="none" strike="noStrike" spc="-400">
                <a:solidFill>
                  <a:srgbClr val="000000"/>
                </a:solidFill>
                <a:latin typeface="Gmarket Sans Bold"/>
              </a:rPr>
              <a:t>  </a:t>
            </a: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분석</a:t>
            </a:r>
          </a:p>
          <a:p>
            <a:pPr algn="ctr" lvl="0">
              <a:lnSpc>
                <a:spcPct val="108729"/>
              </a:lnSpc>
            </a:pP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2100" b="false" i="false" u="none" strike="noStrike" spc="-400">
                <a:solidFill>
                  <a:srgbClr val="000000"/>
                </a:solidFill>
                <a:latin typeface="Gmarket Sans Bold"/>
              </a:rPr>
              <a:t>  </a:t>
            </a: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머신</a:t>
            </a:r>
            <a:r>
              <a:rPr lang="en-US" sz="2100" b="false" i="false" u="none" strike="noStrike" spc="-4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러닝</a:t>
            </a:r>
            <a:r>
              <a:rPr lang="en-US" sz="2100" b="false" i="false" u="none" strike="noStrike" spc="-400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693900" y="2413000"/>
            <a:ext cx="711200" cy="571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627100" y="3340100"/>
            <a:ext cx="2844800" cy="2844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665200" y="3378200"/>
            <a:ext cx="2768600" cy="27686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589000" y="6451600"/>
            <a:ext cx="29210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700" b="false" i="false" u="none" strike="noStrike" spc="1200">
                <a:solidFill>
                  <a:srgbClr val="000000"/>
                </a:solidFill>
                <a:ea typeface="Gmarket Sans Bold"/>
              </a:rPr>
              <a:t>김서윤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81100" y="7353300"/>
            <a:ext cx="23368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데이터</a:t>
            </a:r>
            <a:r>
              <a:rPr lang="en-US" sz="2100" b="false" i="false" u="none" strike="noStrike" spc="-400">
                <a:solidFill>
                  <a:srgbClr val="000000"/>
                </a:solidFill>
                <a:latin typeface="Gmarket Sans Bold"/>
              </a:rPr>
              <a:t>  </a:t>
            </a: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엔지니어링</a:t>
            </a:r>
          </a:p>
          <a:p>
            <a:pPr algn="ctr" lvl="0">
              <a:lnSpc>
                <a:spcPct val="108729"/>
              </a:lnSpc>
            </a:pP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2100" b="false" i="false" u="none" strike="noStrike" spc="-400">
                <a:solidFill>
                  <a:srgbClr val="000000"/>
                </a:solidFill>
                <a:latin typeface="Gmarket Sans Bold"/>
              </a:rPr>
              <a:t>  ML  </a:t>
            </a:r>
            <a:r>
              <a:rPr lang="ko-KR" sz="2100" b="false" i="false" u="none" strike="noStrike" spc="-400">
                <a:solidFill>
                  <a:srgbClr val="000000"/>
                </a:solidFill>
                <a:ea typeface="Gmarket Sans Bold"/>
              </a:rPr>
              <a:t>보조</a:t>
            </a:r>
          </a:p>
        </p:txBody>
      </p:sp>
      <p:sp>
        <p:nvSpPr>
          <p:cNvPr name="TextBox 19" id="19"/>
          <p:cNvSpPr txBox="true"/>
          <p:nvPr/>
        </p:nvSpPr>
        <p:spPr>
          <a:xfrm rot="-720000">
            <a:off x="8775700" y="2806700"/>
            <a:ext cx="965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Cafe24 Shiningstar"/>
              </a:rPr>
              <a:t>조장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724900" y="3606800"/>
            <a:ext cx="660400" cy="3429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2636500" y="6032500"/>
            <a:ext cx="965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Cafe24 Shiningstar"/>
              </a:rPr>
              <a:t>조원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Cafe24 Shiningstar"/>
              </a:rPr>
              <a:t>1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6780000">
            <a:off x="12357100" y="5638800"/>
            <a:ext cx="660400" cy="3429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6192500" y="3009900"/>
            <a:ext cx="965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Cafe24 Shiningstar"/>
              </a:rPr>
              <a:t>조원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Cafe24 Shiningstar"/>
              </a:rPr>
              <a:t>2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3260000">
            <a:off x="15544800" y="3302000"/>
            <a:ext cx="660400" cy="3429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812800" y="4114800"/>
            <a:ext cx="3251200" cy="218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en-US" sz="12300" b="true" i="false" u="none" strike="noStrike" spc="-800">
                <a:solidFill>
                  <a:srgbClr val="000000"/>
                </a:solidFill>
                <a:latin typeface="Gmarket Sans Bold"/>
              </a:rPr>
              <a:t>5</a:t>
            </a:r>
            <a:r>
              <a:rPr lang="ko-KR" sz="12300" b="true" i="false" u="none" strike="noStrike" spc="-800">
                <a:solidFill>
                  <a:srgbClr val="000000"/>
                </a:solidFill>
                <a:ea typeface="Gmarket Sans Bold"/>
              </a:rPr>
              <a:t>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27100" y="3606800"/>
            <a:ext cx="28956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0310"/>
              </a:lnSpc>
            </a:pPr>
            <a:r>
              <a:rPr lang="ko-KR" sz="3500" b="false" i="false" u="none" strike="noStrike" spc="-200">
                <a:solidFill>
                  <a:srgbClr val="000000"/>
                </a:solidFill>
                <a:ea typeface="Gmarket Sans Bold"/>
              </a:rPr>
              <a:t>결국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Gmarket Sans Bold"/>
              </a:rPr>
              <a:t> 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Gmarket Sans Bold"/>
              </a:rPr>
              <a:t>끝냈다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23900" y="5956300"/>
            <a:ext cx="3302000" cy="10668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104900" y="6121400"/>
            <a:ext cx="25400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400" b="false" i="false" u="none" strike="noStrike" spc="-200">
                <a:solidFill>
                  <a:srgbClr val="000000"/>
                </a:solidFill>
                <a:ea typeface="Gmarket Sans Bold"/>
              </a:rPr>
              <a:t>조원</a:t>
            </a:r>
            <a:r>
              <a:rPr lang="en-US" sz="3400" b="false" i="false" u="none" strike="noStrike" spc="-2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3400" b="false" i="false" u="none" strike="noStrike" spc="-200">
                <a:solidFill>
                  <a:srgbClr val="000000"/>
                </a:solidFill>
                <a:ea typeface="Gmarket Sans Bold"/>
              </a:rPr>
              <a:t>소개</a:t>
            </a:r>
            <a:r>
              <a:rPr lang="en-US" sz="3400" b="false" i="false" u="none" strike="noStrike" spc="-200">
                <a:solidFill>
                  <a:srgbClr val="000000"/>
                </a:solidFill>
                <a:latin typeface="Gmarket Sans Bold"/>
              </a:rPr>
              <a:t> 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08100" y="3251200"/>
            <a:ext cx="1803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9519"/>
              </a:lnSpc>
            </a:pPr>
            <a:r>
              <a:rPr lang="en-US" sz="1700" b="false" i="false" u="none" strike="noStrike">
                <a:solidFill>
                  <a:srgbClr val="FF5F2C"/>
                </a:solidFill>
                <a:latin typeface="Gmarket Sans Bold"/>
              </a:rPr>
              <a:t>MEMBERS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08100" y="3530600"/>
            <a:ext cx="9982200" cy="44069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82700" y="1244600"/>
            <a:ext cx="6032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데이터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수집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(1)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58900" y="2171700"/>
            <a:ext cx="73025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: Restful API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18800" y="2679700"/>
            <a:ext cx="6934200" cy="64008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43000" y="4508500"/>
            <a:ext cx="9652000" cy="2222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자바스크립트를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이용하여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비동기적으로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서버와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브라우저가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데이터를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교환하는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통신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방식</a:t>
            </a:r>
          </a:p>
          <a:p>
            <a:pPr algn="l" lvl="0">
              <a:lnSpc>
                <a:spcPct val="116199"/>
              </a:lnSpc>
            </a:pP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브라우저는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Ajax request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동적인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부분을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요청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     →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서버는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json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통해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reload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하는데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필요한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정보들을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Regular"/>
              </a:rPr>
              <a:t>반환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82700" y="1244600"/>
            <a:ext cx="63627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데이터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수집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(2)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65200" y="2171700"/>
            <a:ext cx="80010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: Ajax(Asynchronous javascript and XML)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" y="3683000"/>
            <a:ext cx="381000" cy="5461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68400" y="5461000"/>
            <a:ext cx="584200" cy="5842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816100" y="3619500"/>
            <a:ext cx="23876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문제</a:t>
            </a:r>
            <a:r>
              <a:rPr lang="en-US" sz="4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상황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25600" y="4445000"/>
            <a:ext cx="7670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Naver blog url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수집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작업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약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2.5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Hash tag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수집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작업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약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이상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소요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816100" y="5422900"/>
            <a:ext cx="23876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원인</a:t>
            </a:r>
            <a:r>
              <a:rPr lang="en-US" sz="4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추론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74800" y="6299200"/>
            <a:ext cx="15913100" cy="179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5369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Selenium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자바스크립트가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로드된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사용할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있기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때문에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부분에서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비용이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발생할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수밖에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구조</a:t>
            </a:r>
          </a:p>
          <a:p>
            <a:pPr algn="l" lvl="0" indent="-342900" marL="342900">
              <a:lnSpc>
                <a:spcPct val="11536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내게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데이터는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Rendering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결과가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아닌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페이지의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HTML_Source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였기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때문에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Rendering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끝날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때까지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기다릴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필요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없음</a:t>
            </a:r>
          </a:p>
          <a:p>
            <a:pPr algn="l" lvl="0" indent="-342900" marL="342900">
              <a:lnSpc>
                <a:spcPct val="115369"/>
              </a:lnSpc>
              <a:buClr>
                <a:srgbClr val="000000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페이지당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Rendering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완료될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때까지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시간은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대략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400ms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대략적인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크롤링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계산하면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300(pages) * 115(keyword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개수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) * 400ms = 13,800,000 ms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소요</a:t>
            </a:r>
          </a:p>
          <a:p>
            <a:pPr algn="l" lvl="0" indent="-342900" marL="342900">
              <a:lnSpc>
                <a:spcPct val="115369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Crawling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대상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페이지에만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소요되는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최소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시간이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230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소요되는데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여기에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작업까지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되어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동기처리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되니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소요되는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시간은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급격하게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높아지게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됨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82700" y="1244600"/>
            <a:ext cx="63627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데이터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수집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(2)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65200" y="2171700"/>
            <a:ext cx="12039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: Naver blog data crawling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시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selenuium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에서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Ajax requests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변경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2700" y="12446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데이터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수집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65200" y="2171700"/>
            <a:ext cx="12039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: Naver blog data crawling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시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selenuium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에서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Ajax requests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로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변경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550400" y="4013200"/>
            <a:ext cx="8191500" cy="36957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3365500"/>
            <a:ext cx="8153400" cy="421640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1358900" y="7569200"/>
            <a:ext cx="76708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5369"/>
              </a:lnSpc>
            </a:pP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개발자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도구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&gt; Network] 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탭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&gt; 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서버의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response 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목록들을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&gt; preview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&gt; Request URL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확인하고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URL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접근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98600" y="2679700"/>
            <a:ext cx="13741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Request URL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맞게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쿼리문을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보내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받아온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json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parsing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하도록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코드를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수정하여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작업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시간이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37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분으로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단축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10600" y="3162300"/>
            <a:ext cx="8788400" cy="57912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82700" y="12446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데이터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적재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58900" y="2171700"/>
            <a:ext cx="84328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: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서울시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공공데이터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json -&gt; parquet 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파일로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저장</a:t>
            </a:r>
          </a:p>
        </p:txBody>
      </p:sp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9" id="39"/>
          <p:cNvSpPr txBox="true"/>
          <p:nvPr/>
        </p:nvSpPr>
        <p:spPr>
          <a:xfrm rot="0">
            <a:off x="1524000" y="3975100"/>
            <a:ext cx="5384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Bold"/>
              </a:rPr>
              <a:t>JSON (JavaScript Object Notation)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536700" y="5092700"/>
            <a:ext cx="60071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인간이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읽고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쓰기에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편리하며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기계가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파싱하고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생성하기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쉬운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경량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교환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형식</a:t>
            </a:r>
          </a:p>
        </p:txBody>
      </p:sp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2" id="42"/>
          <p:cNvSpPr txBox="true"/>
          <p:nvPr/>
        </p:nvSpPr>
        <p:spPr>
          <a:xfrm rot="0">
            <a:off x="1524000" y="6350000"/>
            <a:ext cx="5384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market Sans Bold"/>
              </a:rPr>
              <a:t>Parquet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536700" y="6870700"/>
            <a:ext cx="60071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대규모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분산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스토리지에서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사용되는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압축된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바이너리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형식의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(column-oriented)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스토리지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파일로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대규모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셋을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처리하고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분석하는데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효율적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2700" y="12446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데이터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적재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58900" y="2171700"/>
            <a:ext cx="73025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: json -&gt; parquet 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파일로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저장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" y="3683000"/>
            <a:ext cx="381000" cy="5461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68400" y="5702300"/>
            <a:ext cx="584200" cy="5842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121900" y="3911600"/>
            <a:ext cx="7645400" cy="16002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21900" y="6667500"/>
            <a:ext cx="7645400" cy="1587500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1816100" y="3619500"/>
            <a:ext cx="23876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문제</a:t>
            </a:r>
            <a:r>
              <a:rPr lang="en-US" sz="4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상황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47800" y="4381500"/>
            <a:ext cx="8013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서울시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공공데이터는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json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형태로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제공되는데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그대로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json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파일로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저장할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경우</a:t>
            </a:r>
          </a:p>
          <a:p>
            <a:pPr algn="just" lvl="0">
              <a:lnSpc>
                <a:spcPct val="11536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로드가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지연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전처리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처리속도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저하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과도한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저장공간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차지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등이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문제가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됨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816100" y="5689600"/>
            <a:ext cx="55499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해결</a:t>
            </a:r>
            <a:r>
              <a:rPr lang="en-US" sz="4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과정</a:t>
            </a:r>
            <a:r>
              <a:rPr lang="en-US" sz="4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4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결과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47800" y="6692900"/>
            <a:ext cx="80137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open API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응답으로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받은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json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파일에서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프로젝트에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column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추출하여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parquet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형태로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  <a:p>
            <a:pPr algn="just" lvl="0">
              <a:lnSpc>
                <a:spcPct val="115369"/>
              </a:lnSpc>
            </a:pPr>
          </a:p>
          <a:p>
            <a:pPr algn="just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데이터의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용량을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110 MB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2.8 MB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읽어오는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20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초에서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0.5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초로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줄여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리소스를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효율적으로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활용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366500" y="3962400"/>
            <a:ext cx="6172200" cy="52705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018000" y="8661400"/>
            <a:ext cx="571500" cy="5715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93800" y="5816600"/>
            <a:ext cx="15887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머신에서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사용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가능한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코어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수에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따라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별도의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프로세스로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동일한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머신에서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작업을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병렬로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실행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44600" y="4711700"/>
            <a:ext cx="5575300" cy="1130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6400" b="false" i="false" u="none" strike="noStrike">
                <a:solidFill>
                  <a:srgbClr val="000000"/>
                </a:solidFill>
                <a:latin typeface="Noto Sans CJK KR Regular"/>
              </a:rPr>
              <a:t>LocalExecutor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374900" y="6616700"/>
            <a:ext cx="72771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구성이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쉽고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간단합니다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로컬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컴퓨터에서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작업을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처리하므로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작업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처리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속도가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빠릅니다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작업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처리에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필요한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외부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의존성이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적어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실행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환경이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단순합니다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.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로컬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컴퓨터에서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실행되기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때문에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로그와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디버깅이</a:t>
            </a:r>
            <a:r>
              <a:rPr lang="en-US" sz="2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Noto Sans CJK KR Regular"/>
              </a:rPr>
              <a:t>쉽습니다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600200" y="7239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데이터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배치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62100" y="1651000"/>
            <a:ext cx="4660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just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반복작업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자동화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- Airflow 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62100" y="1651000"/>
            <a:ext cx="9232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수집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시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Exception 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트래킹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- slack notification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00200" y="7239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데이터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배치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28800" y="3797300"/>
            <a:ext cx="381000" cy="546100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2324100" y="3721100"/>
            <a:ext cx="23876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문제</a:t>
            </a:r>
            <a:r>
              <a:rPr lang="en-US" sz="4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상황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803400" y="4572000"/>
            <a:ext cx="7670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OPEN API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이용하여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서울시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공공데이터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수집시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일부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누락</a:t>
            </a:r>
          </a:p>
        </p:txBody>
      </p:sp>
      <p:pic>
        <p:nvPicPr>
          <p:cNvPr name="Picture 40" id="4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89100" y="5448300"/>
            <a:ext cx="584200" cy="584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906500" y="3721100"/>
            <a:ext cx="2844800" cy="284480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2336800" y="5410200"/>
            <a:ext cx="2387600" cy="76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원인</a:t>
            </a:r>
            <a:r>
              <a:rPr lang="en-US" sz="42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4200" b="false" i="false" u="none" strike="noStrike">
                <a:solidFill>
                  <a:srgbClr val="000000"/>
                </a:solidFill>
                <a:ea typeface="Gmarket Sans Bold"/>
              </a:rPr>
              <a:t>추론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663700" y="6184900"/>
            <a:ext cx="11074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점검시간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회당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호출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횟수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제한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메모리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소진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일시적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호출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제한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등으로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일부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데이터에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응답이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누락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922000" y="6223000"/>
            <a:ext cx="6121400" cy="1612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734800" y="4572000"/>
            <a:ext cx="4191000" cy="1612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55800" y="3111500"/>
            <a:ext cx="7188200" cy="5664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21600000">
            <a:off x="9779000" y="5994400"/>
            <a:ext cx="546100" cy="546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600200" y="7239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데이터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배치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930400" y="2552700"/>
            <a:ext cx="5092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Lamda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lambda_function.py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20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62100" y="1651000"/>
            <a:ext cx="9232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: 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데이터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수집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시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Exception </a:t>
            </a:r>
            <a:r>
              <a:rPr lang="ko-KR" sz="3000" b="true" i="false" u="none" strike="noStrike">
                <a:solidFill>
                  <a:srgbClr val="000000"/>
                </a:solidFill>
                <a:ea typeface="Noto Sans CJK KR Regular"/>
              </a:rPr>
              <a:t>트래킹</a:t>
            </a:r>
            <a:r>
              <a:rPr lang="en-US" sz="3000" b="true" i="false" u="none" strike="noStrike">
                <a:solidFill>
                  <a:srgbClr val="000000"/>
                </a:solidFill>
                <a:latin typeface="Noto Sans CJK KR Regular"/>
              </a:rPr>
              <a:t> - slack notification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43000" y="927100"/>
            <a:ext cx="5651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 spc="-600">
                <a:solidFill>
                  <a:srgbClr val="181818"/>
                </a:solidFill>
                <a:ea typeface="Gmarket Sans Bold"/>
              </a:rPr>
              <a:t>데이터</a:t>
            </a:r>
            <a:r>
              <a:rPr lang="en-US" sz="6900" b="false" i="false" u="none" strike="noStrike" spc="-600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 spc="-600">
                <a:solidFill>
                  <a:srgbClr val="181818"/>
                </a:solidFill>
                <a:ea typeface="Gmarket Sans Bold"/>
              </a:rPr>
              <a:t>전처리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367000" y="86614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662400" y="86614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673100" y="8661400"/>
            <a:ext cx="1638300" cy="1638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813300" y="5334000"/>
            <a:ext cx="6400800" cy="25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501900" y="4140200"/>
            <a:ext cx="19304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9519"/>
              </a:lnSpc>
            </a:pPr>
            <a:r>
              <a:rPr lang="en-US" sz="1600" b="false" i="false" u="none" strike="noStrike" spc="300">
                <a:solidFill>
                  <a:srgbClr val="FF5F2C"/>
                </a:solidFill>
                <a:latin typeface="Pretendard ExtraBold"/>
              </a:rPr>
              <a:t>PRESENTATION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3400" y="4267200"/>
            <a:ext cx="39243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8000" b="false" i="false" u="none" strike="noStrike" spc="300">
                <a:solidFill>
                  <a:srgbClr val="000000"/>
                </a:solidFill>
                <a:latin typeface="Poppins ExtraBold"/>
              </a:rPr>
              <a:t>INDEX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50300" y="2120900"/>
            <a:ext cx="1651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2100" b="false" i="false" u="none" strike="noStrike">
                <a:solidFill>
                  <a:srgbClr val="FF5F2C"/>
                </a:solidFill>
                <a:latin typeface="Poppins SemiBold"/>
              </a:rPr>
              <a:t>Section.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28300" y="2108200"/>
            <a:ext cx="6705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2300" b="false" i="false" u="none" strike="noStrike" spc="100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2300" b="false" i="false" u="none" strike="noStrike" spc="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300" b="false" i="false" u="none" strike="noStrike" spc="100">
                <a:solidFill>
                  <a:srgbClr val="000000"/>
                </a:solidFill>
                <a:ea typeface="Gmarket Sans Bold"/>
              </a:rPr>
              <a:t>소개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41000" y="2578100"/>
            <a:ext cx="669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프로젝트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개요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/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기획의도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/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목적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방향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/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기대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효과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50300" y="3263900"/>
            <a:ext cx="1651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2100" b="false" i="false" u="none" strike="noStrike">
                <a:solidFill>
                  <a:srgbClr val="FF5F2C"/>
                </a:solidFill>
                <a:latin typeface="Poppins SemiBold"/>
              </a:rPr>
              <a:t>Section. 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28300" y="3251200"/>
            <a:ext cx="6705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2300" b="false" i="false" u="none" strike="noStrike" spc="100">
                <a:solidFill>
                  <a:srgbClr val="000000"/>
                </a:solidFill>
                <a:ea typeface="Gmarket Sans Bold"/>
              </a:rPr>
              <a:t>서비스</a:t>
            </a:r>
            <a:r>
              <a:rPr lang="en-US" sz="2300" b="false" i="false" u="none" strike="noStrike" spc="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300" b="false" i="false" u="none" strike="noStrike" spc="100">
                <a:solidFill>
                  <a:srgbClr val="000000"/>
                </a:solidFill>
                <a:ea typeface="Gmarket Sans Bold"/>
              </a:rPr>
              <a:t>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41000" y="3721100"/>
            <a:ext cx="669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화면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정의서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/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서비스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플로우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/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서비스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아키텍처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 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/ How to Use 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50300" y="5549900"/>
            <a:ext cx="1651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2100" b="false" i="false" u="none" strike="noStrike">
                <a:solidFill>
                  <a:srgbClr val="FF5F2C"/>
                </a:solidFill>
                <a:latin typeface="Poppins SemiBold"/>
              </a:rPr>
              <a:t>Section. 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28300" y="5537200"/>
            <a:ext cx="6705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Gmarket Sans Bold"/>
              </a:rPr>
              <a:t>모델링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41000" y="6007100"/>
            <a:ext cx="669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시계열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예측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/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모델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소개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/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모델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학습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/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개선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과정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/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결과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50300" y="6692900"/>
            <a:ext cx="1651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2100" b="false" i="false" u="none" strike="noStrike">
                <a:solidFill>
                  <a:srgbClr val="FF5F2C"/>
                </a:solidFill>
                <a:latin typeface="Poppins SemiBold"/>
              </a:rPr>
              <a:t>Section. 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28300" y="6680200"/>
            <a:ext cx="6705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Gmarket Sans Bold"/>
              </a:rPr>
              <a:t>회고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41000" y="7150100"/>
            <a:ext cx="669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트러블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슈팅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/ 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회고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/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향후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계획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50300" y="7835900"/>
            <a:ext cx="16510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2100" b="false" i="false" u="none" strike="noStrike">
                <a:solidFill>
                  <a:srgbClr val="FF5F2C"/>
                </a:solidFill>
                <a:latin typeface="Poppins SemiBold"/>
              </a:rPr>
              <a:t>Section. 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28300" y="7810500"/>
            <a:ext cx="6705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Gmarket Sans Bold"/>
              </a:rPr>
              <a:t>시연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Bold"/>
              </a:rPr>
              <a:t>및</a:t>
            </a:r>
            <a:r>
              <a:rPr lang="en-US" sz="2300" b="false" i="false" u="none" strike="noStrike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Gmarket Sans Bold"/>
              </a:rPr>
              <a:t>질의응답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41000" y="8293100"/>
            <a:ext cx="669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서비스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시연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/ QnA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50300" y="4406900"/>
            <a:ext cx="16510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2100" b="false" i="false" u="none" strike="noStrike">
                <a:solidFill>
                  <a:srgbClr val="FF5F2C"/>
                </a:solidFill>
                <a:latin typeface="Poppins SemiBold"/>
              </a:rPr>
              <a:t>Section. 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28300" y="4394200"/>
            <a:ext cx="67056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2300" b="false" i="false" u="none" strike="noStrike" spc="100">
                <a:solidFill>
                  <a:srgbClr val="000000"/>
                </a:solidFill>
                <a:ea typeface="Gmarket Sans Bold"/>
              </a:rPr>
              <a:t>데이터</a:t>
            </a:r>
            <a:r>
              <a:rPr lang="en-US" sz="2300" b="false" i="false" u="none" strike="noStrike" spc="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300" b="false" i="false" u="none" strike="noStrike" spc="100">
                <a:solidFill>
                  <a:srgbClr val="000000"/>
                </a:solidFill>
                <a:ea typeface="Gmarket Sans Bold"/>
              </a:rPr>
              <a:t>수집</a:t>
            </a:r>
            <a:r>
              <a:rPr lang="en-US" sz="2300" b="false" i="false" u="none" strike="noStrike" spc="10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300" b="false" i="false" u="none" strike="noStrike" spc="100">
                <a:solidFill>
                  <a:srgbClr val="000000"/>
                </a:solidFill>
                <a:ea typeface="Gmarket Sans Bold"/>
              </a:rPr>
              <a:t>전처리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541000" y="4864100"/>
            <a:ext cx="669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Data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출저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정보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/ 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데이터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수집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및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000000">
                    <a:alpha val="70196"/>
                  </a:srgbClr>
                </a:solidFill>
                <a:ea typeface="Pretendard Light"/>
              </a:rPr>
              <a:t>전처리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 </a:t>
            </a:r>
            <a:r>
              <a:rPr lang="en-US" sz="1700" b="false" i="false" u="none" strike="noStrike">
                <a:solidFill>
                  <a:srgbClr val="000000">
                    <a:alpha val="70196"/>
                  </a:srgbClr>
                </a:solidFill>
                <a:latin typeface="Pretendard Light"/>
              </a:rPr>
              <a:t>/ ERD / Ddat Architecture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149600" y="495300"/>
            <a:ext cx="13017500" cy="87503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43000" y="927100"/>
            <a:ext cx="5651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6900" b="false" i="false" u="none" strike="noStrike" spc="-600">
                <a:solidFill>
                  <a:srgbClr val="181818"/>
                </a:solidFill>
                <a:latin typeface="Gmarket Sans Bold"/>
              </a:rPr>
              <a:t>ERD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3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394200" y="96774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60500" y="482600"/>
            <a:ext cx="16078200" cy="87376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38300" y="-1803400"/>
            <a:ext cx="19011900" cy="18427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019300" y="8001000"/>
            <a:ext cx="6070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7859"/>
              </a:lnSpc>
            </a:pPr>
            <a:r>
              <a:rPr lang="ko-KR" sz="4700" b="false" i="false" u="none" strike="noStrike">
                <a:solidFill>
                  <a:srgbClr val="FFFFFF"/>
                </a:solidFill>
                <a:ea typeface="Gmarket Sans Bold"/>
              </a:rPr>
              <a:t>모델링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38100" y="5130800"/>
            <a:ext cx="45339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347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모델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소개</a:t>
            </a:r>
          </a:p>
          <a:p>
            <a:pPr algn="l" lvl="0">
              <a:lnSpc>
                <a:spcPct val="18094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시계열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예측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모델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소개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4533900"/>
            <a:ext cx="3492500" cy="38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738100" y="7899400"/>
            <a:ext cx="3556000" cy="1409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347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모델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학습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및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결과</a:t>
            </a:r>
          </a:p>
          <a:p>
            <a:pPr algn="l" lvl="0">
              <a:lnSpc>
                <a:spcPct val="17347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모델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학습</a:t>
            </a:r>
          </a:p>
          <a:p>
            <a:pPr algn="l" lvl="0">
              <a:lnSpc>
                <a:spcPct val="17347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개선과정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및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결과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7137400"/>
            <a:ext cx="34925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394200" y="97536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04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4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2700" y="8001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시계열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예측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394200" y="97536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04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4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2700" y="8001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모델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소개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350000" y="3924300"/>
            <a:ext cx="5029200" cy="173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모델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설명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및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비교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394200" y="97536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04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4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2700" y="8001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모델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소개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350000" y="3924300"/>
            <a:ext cx="5029200" cy="173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모델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설명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및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비교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394200" y="97536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04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4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2700" y="8001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모델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학습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394200" y="97536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04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4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2700" y="8001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개선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과정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000500" y="3771900"/>
            <a:ext cx="11531600" cy="259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모델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성능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지표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및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평가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결과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있으면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같이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넣어주세요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.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결과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페이지에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넣어주셔도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됩니다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.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394200" y="97536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04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4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82700" y="8001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결과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38300" y="-1803400"/>
            <a:ext cx="18859500" cy="18427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97000" y="8026400"/>
            <a:ext cx="6070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7859"/>
              </a:lnSpc>
            </a:pPr>
            <a:r>
              <a:rPr lang="ko-KR" sz="4700" b="false" i="false" u="none" strike="noStrike">
                <a:solidFill>
                  <a:srgbClr val="FFFFFF"/>
                </a:solidFill>
                <a:ea typeface="Gmarket Sans Bold"/>
              </a:rPr>
              <a:t>마무리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74600" y="5067300"/>
            <a:ext cx="45339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347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프로젝트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회고</a:t>
            </a:r>
          </a:p>
          <a:p>
            <a:pPr algn="l" lvl="0">
              <a:lnSpc>
                <a:spcPct val="18094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조원별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프로젝트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회고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4533900"/>
            <a:ext cx="3492500" cy="38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674600" y="7721600"/>
            <a:ext cx="35560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347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향후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계획</a:t>
            </a:r>
          </a:p>
          <a:p>
            <a:pPr algn="l" lvl="0">
              <a:lnSpc>
                <a:spcPct val="18094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리팩토리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계획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및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개선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방향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7137400"/>
            <a:ext cx="34925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38300" y="-1803400"/>
            <a:ext cx="17411700" cy="18427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97000" y="8026400"/>
            <a:ext cx="6070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7859"/>
              </a:lnSpc>
            </a:pPr>
            <a:r>
              <a:rPr lang="ko-KR" sz="4700" b="false" i="false" u="none" strike="noStrike">
                <a:solidFill>
                  <a:srgbClr val="FFFFFF"/>
                </a:solidFill>
                <a:ea typeface="Gmarket Sans Bold"/>
              </a:rPr>
              <a:t>프로젝트</a:t>
            </a:r>
            <a:r>
              <a:rPr lang="en-US" sz="4700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Gmarket Sans Bold"/>
              </a:rPr>
              <a:t>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74600" y="5067300"/>
            <a:ext cx="45339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347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프로젝트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개요</a:t>
            </a:r>
          </a:p>
          <a:p>
            <a:pPr algn="l" lvl="0">
              <a:lnSpc>
                <a:spcPct val="18094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프로젝트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소개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, 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기획의도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.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기대효과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4533900"/>
            <a:ext cx="3492500" cy="38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674600" y="7721600"/>
            <a:ext cx="35560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347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프로젝트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진행사항</a:t>
            </a:r>
          </a:p>
          <a:p>
            <a:pPr algn="l" lvl="0">
              <a:lnSpc>
                <a:spcPct val="18094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개발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일정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및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기술스택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7137400"/>
            <a:ext cx="34925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39100" y="5295900"/>
            <a:ext cx="29210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700" b="false" i="false" u="none" strike="noStrike" spc="1200">
                <a:solidFill>
                  <a:srgbClr val="000000"/>
                </a:solidFill>
                <a:ea typeface="Jalnan 2"/>
              </a:rPr>
              <a:t>유성민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373100" y="5295900"/>
            <a:ext cx="29210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700" b="false" i="false" u="none" strike="noStrike" spc="1200">
                <a:solidFill>
                  <a:srgbClr val="000000"/>
                </a:solidFill>
                <a:ea typeface="Jalnan 2"/>
              </a:rPr>
              <a:t>김서윤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971800" y="3187700"/>
            <a:ext cx="1955800" cy="1955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97200" y="3213100"/>
            <a:ext cx="1905000" cy="1905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489200" y="5295900"/>
            <a:ext cx="29210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8729"/>
              </a:lnSpc>
            </a:pPr>
            <a:r>
              <a:rPr lang="ko-KR" sz="3700" b="false" i="false" u="none" strike="noStrike" spc="1200">
                <a:solidFill>
                  <a:srgbClr val="000000"/>
                </a:solidFill>
                <a:ea typeface="Jalnan 2"/>
              </a:rPr>
              <a:t>조은별</a:t>
            </a:r>
          </a:p>
        </p:txBody>
      </p:sp>
      <p:sp>
        <p:nvSpPr>
          <p:cNvPr name="TextBox 8" id="8"/>
          <p:cNvSpPr txBox="true"/>
          <p:nvPr/>
        </p:nvSpPr>
        <p:spPr>
          <a:xfrm rot="-720000">
            <a:off x="5105400" y="2806700"/>
            <a:ext cx="965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Cafe24 Shiningstar"/>
              </a:rPr>
              <a:t>조장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572000" y="3251200"/>
            <a:ext cx="660400" cy="6985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718800" y="5295900"/>
            <a:ext cx="9652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Cafe24 Shiningstar"/>
              </a:rPr>
              <a:t>조원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Cafe24 Shiningstar"/>
              </a:rPr>
              <a:t>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11500" y="2857500"/>
            <a:ext cx="12827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0350"/>
              </a:lnSpc>
            </a:pPr>
            <a:r>
              <a:rPr lang="ko-KR" sz="3500" b="false" i="false" u="none" strike="noStrike" spc="-100">
                <a:solidFill>
                  <a:srgbClr val="000000"/>
                </a:solidFill>
                <a:ea typeface="Cafe24 Shiningstar"/>
              </a:rPr>
              <a:t>조원</a:t>
            </a:r>
            <a:r>
              <a:rPr lang="en-US" sz="3500" b="false" i="false" u="none" strike="noStrike" spc="-100">
                <a:solidFill>
                  <a:srgbClr val="000000"/>
                </a:solidFill>
                <a:latin typeface="Cafe24 Shiningstar"/>
              </a:rPr>
              <a:t>2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3260000">
            <a:off x="15138400" y="3302000"/>
            <a:ext cx="660400" cy="342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382000" y="3149600"/>
            <a:ext cx="1993900" cy="1993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407400" y="3175000"/>
            <a:ext cx="1930400" cy="1930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817600" y="3149600"/>
            <a:ext cx="1993900" cy="1993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43000" y="3175000"/>
            <a:ext cx="1930400" cy="1930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35000" y="9537700"/>
            <a:ext cx="3746500" cy="254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1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1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4394200" y="97536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1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1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1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44" id="44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49" id="49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06</a:t>
            </a:r>
          </a:p>
        </p:txBody>
      </p:sp>
      <p:pic>
        <p:nvPicPr>
          <p:cNvPr name="Picture 50" id="5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55" id="55"/>
          <p:cNvSpPr txBox="true"/>
          <p:nvPr/>
        </p:nvSpPr>
        <p:spPr>
          <a:xfrm rot="0">
            <a:off x="1155700" y="647700"/>
            <a:ext cx="5029200" cy="173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프로젝트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 </a:t>
            </a:r>
          </a:p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회고</a:t>
            </a:r>
          </a:p>
        </p:txBody>
      </p:sp>
      <p:pic>
        <p:nvPicPr>
          <p:cNvPr name="Picture 56" id="5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6780000">
            <a:off x="10096500" y="4622800"/>
            <a:ext cx="977900" cy="342900"/>
          </a:xfrm>
          <a:prstGeom prst="rect">
            <a:avLst/>
          </a:prstGeom>
        </p:spPr>
      </p:pic>
      <p:sp>
        <p:nvSpPr>
          <p:cNvPr name="TextBox 58" id="58"/>
          <p:cNvSpPr txBox="true"/>
          <p:nvPr/>
        </p:nvSpPr>
        <p:spPr>
          <a:xfrm rot="-5400000">
            <a:off x="-1587500" y="22098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5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5880100" y="6464300"/>
            <a:ext cx="73914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en-US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latin typeface="Pretendard Bold"/>
              </a:rPr>
              <a:t> </a:t>
            </a:r>
            <a:r>
              <a:rPr lang="ko-KR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ea typeface="Pretendard Bold"/>
              </a:rPr>
              <a:t>여기</a:t>
            </a:r>
            <a:r>
              <a:rPr lang="en-US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ea typeface="Pretendard Bold"/>
              </a:rPr>
              <a:t>각자</a:t>
            </a:r>
            <a:r>
              <a:rPr lang="en-US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ea typeface="Pretendard Bold"/>
              </a:rPr>
              <a:t>내용</a:t>
            </a:r>
            <a:r>
              <a:rPr lang="en-US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ea typeface="Pretendard Bold"/>
              </a:rPr>
              <a:t>추가</a:t>
            </a:r>
            <a:r>
              <a:rPr lang="en-US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latin typeface="Pretendard Bold"/>
              </a:rPr>
              <a:t> 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5000" y="9537700"/>
            <a:ext cx="3746500" cy="254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01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394200" y="9398000"/>
            <a:ext cx="292100" cy="292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4457700" y="9461500"/>
            <a:ext cx="165100" cy="165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394200" y="9753600"/>
            <a:ext cx="3429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06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1282700" y="8001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향후</a:t>
            </a: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>
                <a:solidFill>
                  <a:srgbClr val="181818"/>
                </a:solidFill>
                <a:ea typeface="Gmarket Sans Bold"/>
              </a:rPr>
              <a:t>계획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702300" y="3187700"/>
            <a:ext cx="7391400" cy="321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ea typeface="Pretendard Bold"/>
              </a:rPr>
              <a:t>은별님</a:t>
            </a:r>
            <a:r>
              <a:rPr lang="en-US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latin typeface="Pretendard Bold"/>
              </a:rPr>
              <a:t> !!! </a:t>
            </a:r>
            <a:r>
              <a:rPr lang="ko-KR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ea typeface="Pretendard Bold"/>
              </a:rPr>
              <a:t>여기</a:t>
            </a:r>
            <a:r>
              <a:rPr lang="en-US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latin typeface="Pretendard Bold"/>
              </a:rPr>
              <a:t>  </a:t>
            </a:r>
            <a:r>
              <a:rPr lang="ko-KR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ea typeface="Pretendard Bold"/>
              </a:rPr>
              <a:t>내용</a:t>
            </a:r>
            <a:r>
              <a:rPr lang="en-US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ea typeface="Pretendard Bold"/>
              </a:rPr>
              <a:t>추가</a:t>
            </a:r>
            <a:r>
              <a:rPr lang="en-US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ea typeface="Pretendard Bold"/>
              </a:rPr>
              <a:t>좀</a:t>
            </a:r>
            <a:r>
              <a:rPr lang="en-US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ea typeface="Pretendard Bold"/>
              </a:rPr>
              <a:t>부탁드려요</a:t>
            </a:r>
            <a:r>
              <a:rPr lang="en-US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latin typeface="Pretendard Bold"/>
              </a:rPr>
              <a:t>!!!</a:t>
            </a:r>
          </a:p>
          <a:p>
            <a:pPr algn="l" lvl="0">
              <a:lnSpc>
                <a:spcPct val="106240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-5400000">
            <a:off x="-1587500" y="22098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5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38300" y="-1803400"/>
            <a:ext cx="18935700" cy="18427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97000" y="8026400"/>
            <a:ext cx="70358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7859"/>
              </a:lnSpc>
            </a:pPr>
            <a:r>
              <a:rPr lang="ko-KR" sz="4700" b="false" i="false" u="none" strike="noStrike">
                <a:solidFill>
                  <a:srgbClr val="FFFFFF"/>
                </a:solidFill>
                <a:ea typeface="Jalnan 2"/>
              </a:rPr>
              <a:t>서비스</a:t>
            </a:r>
            <a:r>
              <a:rPr lang="en-US" sz="4700" b="false" i="false" u="none" strike="noStrike">
                <a:solidFill>
                  <a:srgbClr val="FFFFFF"/>
                </a:solidFill>
                <a:latin typeface="Jalnan 2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Jalnan 2"/>
              </a:rPr>
              <a:t>시연</a:t>
            </a:r>
            <a:r>
              <a:rPr lang="en-US" sz="4700" b="false" i="false" u="none" strike="noStrike">
                <a:solidFill>
                  <a:srgbClr val="FFFFFF"/>
                </a:solidFill>
                <a:latin typeface="Jalnan 2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Jalnan 2"/>
              </a:rPr>
              <a:t>및</a:t>
            </a:r>
            <a:r>
              <a:rPr lang="en-US" sz="4700" b="false" i="false" u="none" strike="noStrike">
                <a:solidFill>
                  <a:srgbClr val="FFFFFF"/>
                </a:solidFill>
                <a:latin typeface="Jalnan 2"/>
              </a:rPr>
              <a:t> </a:t>
            </a:r>
            <a:r>
              <a:rPr lang="ko-KR" sz="4700" b="false" i="false" u="none" strike="noStrike">
                <a:solidFill>
                  <a:srgbClr val="FFFFFF"/>
                </a:solidFill>
                <a:ea typeface="Jalnan 2"/>
              </a:rPr>
              <a:t>질의응답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674600" y="5067300"/>
            <a:ext cx="45339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3470"/>
              </a:lnSpc>
            </a:pP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서비스</a:t>
            </a: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 </a:t>
            </a:r>
            <a:r>
              <a:rPr lang="ko-KR" sz="2200" b="false" i="false" u="none" strike="noStrike">
                <a:solidFill>
                  <a:srgbClr val="FFFFFF"/>
                </a:solidFill>
                <a:ea typeface="S-Core Dream 6 Bold"/>
              </a:rPr>
              <a:t>시연</a:t>
            </a:r>
          </a:p>
          <a:p>
            <a:pPr algn="l" lvl="0">
              <a:lnSpc>
                <a:spcPct val="18094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여기요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웹서비스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실행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4533900"/>
            <a:ext cx="3492500" cy="38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674600" y="7721600"/>
            <a:ext cx="37084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3470"/>
              </a:lnSpc>
            </a:pPr>
            <a:r>
              <a:rPr lang="en-US" sz="2200" b="false" i="false" u="none" strike="noStrike">
                <a:solidFill>
                  <a:srgbClr val="FFFFFF"/>
                </a:solidFill>
                <a:latin typeface="S-Core Dream 6 Bold"/>
              </a:rPr>
              <a:t>QnA</a:t>
            </a:r>
          </a:p>
          <a:p>
            <a:pPr algn="l" lvl="0">
              <a:lnSpc>
                <a:spcPct val="180940"/>
              </a:lnSpc>
            </a:pP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서비스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관련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질의사항을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 </a:t>
            </a:r>
            <a:r>
              <a:rPr lang="ko-KR" sz="1900" b="false" i="false" u="none" strike="noStrike">
                <a:solidFill>
                  <a:srgbClr val="FFFFFF"/>
                </a:solidFill>
                <a:ea typeface="S-Core Dream 3 Light"/>
              </a:rPr>
              <a:t>받습니다</a:t>
            </a:r>
            <a:r>
              <a:rPr lang="en-US" sz="1900" b="false" i="false" u="none" strike="noStrike">
                <a:solidFill>
                  <a:srgbClr val="FFFFFF"/>
                </a:solidFill>
                <a:latin typeface="S-Core Dream 3 Light"/>
              </a:rPr>
              <a:t>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674600" y="7137400"/>
            <a:ext cx="3492500" cy="381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039600" y="-787400"/>
            <a:ext cx="2870200" cy="2870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039600" y="1358900"/>
            <a:ext cx="2870200" cy="287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230600" y="393700"/>
            <a:ext cx="1536700" cy="558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635000" y="8610600"/>
            <a:ext cx="3987800" cy="3987800"/>
          </a:xfrm>
          <a:prstGeom prst="rect">
            <a:avLst/>
          </a:prstGeom>
        </p:spPr>
      </p:pic>
      <p:sp>
        <p:nvSpPr>
          <p:cNvPr name="TextBox 6" id="6">
            <a:hlinkClick r:id="rId6" tooltip="http://3.35.176.139:8501/"/>
          </p:cNvPr>
          <p:cNvSpPr txBox="true"/>
          <p:nvPr/>
        </p:nvSpPr>
        <p:spPr>
          <a:xfrm rot="0">
            <a:off x="1168400" y="2895600"/>
            <a:ext cx="15951200" cy="495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99600"/>
              </a:lnSpc>
            </a:pPr>
            <a:r>
              <a:rPr lang="en-US" sz="15000" b="false" i="false" u="none" strike="noStrike">
                <a:solidFill>
                  <a:srgbClr val="000000"/>
                </a:solidFill>
                <a:latin typeface="Gmarket Sans Bold"/>
              </a:rPr>
              <a:t>Service demonstration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55900" y="-1168400"/>
            <a:ext cx="2870200" cy="2870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755900" y="977900"/>
            <a:ext cx="2870200" cy="287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230600" y="393700"/>
            <a:ext cx="1536700" cy="558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2623800" y="8750300"/>
            <a:ext cx="3987800" cy="3987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803900" y="3733800"/>
            <a:ext cx="6692900" cy="266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99600"/>
              </a:lnSpc>
            </a:pPr>
            <a:r>
              <a:rPr lang="en-US" sz="15000" b="false" i="false" u="none" strike="noStrike">
                <a:solidFill>
                  <a:srgbClr val="000000"/>
                </a:solidFill>
                <a:latin typeface="Gmarket Sans Bold"/>
              </a:rPr>
              <a:t>Q &amp; A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5F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867400" y="-1168400"/>
            <a:ext cx="2870200" cy="2870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67400" y="977900"/>
            <a:ext cx="2870200" cy="2870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813800" y="5473700"/>
            <a:ext cx="8559800" cy="323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1339"/>
              </a:lnSpc>
            </a:pPr>
            <a:r>
              <a:rPr lang="en-US" sz="13000" b="false" i="false" u="none" strike="noStrike" spc="500">
                <a:solidFill>
                  <a:srgbClr val="FFFFFF"/>
                </a:solidFill>
                <a:latin typeface="Poppins ExtraBold"/>
              </a:rPr>
              <a:t>THANK YOU!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1700" y="5537200"/>
            <a:ext cx="164846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rot="0">
            <a:off x="1739900" y="6477000"/>
            <a:ext cx="59182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14500" y="5537200"/>
            <a:ext cx="51435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서울시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도시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장소별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유동인구와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혼잡도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예측서비스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Pretendard Regular"/>
              </a:rPr>
              <a:t>제공합니다</a:t>
            </a:r>
            <a:r>
              <a:rPr lang="en-US" sz="18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52600" y="6604000"/>
            <a:ext cx="15875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15369"/>
              </a:lnSpc>
              <a:buClr>
                <a:srgbClr val="FF5F2C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Bold"/>
              </a:rPr>
              <a:t>서비스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Bold"/>
              </a:rPr>
              <a:t>대상</a:t>
            </a:r>
          </a:p>
          <a:p>
            <a:pPr algn="l" lvl="0" indent="-342900" marL="342900">
              <a:lnSpc>
                <a:spcPct val="115369"/>
              </a:lnSpc>
              <a:buClr>
                <a:srgbClr val="FF5F2C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Bold"/>
              </a:rPr>
              <a:t>개발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Bold"/>
              </a:rPr>
              <a:t>기간</a:t>
            </a:r>
          </a:p>
          <a:p>
            <a:pPr algn="l" lvl="0" indent="-342900" marL="342900">
              <a:lnSpc>
                <a:spcPct val="115369"/>
              </a:lnSpc>
              <a:buClr>
                <a:srgbClr val="FF5F2C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Bold"/>
              </a:rPr>
              <a:t>사용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Bold"/>
              </a:rPr>
              <a:t> 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Bold"/>
              </a:rPr>
              <a:t>데이터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Bold"/>
              </a:rPr>
              <a:t> </a:t>
            </a:r>
          </a:p>
          <a:p>
            <a:pPr algn="l" lvl="0" indent="-342900" marL="342900">
              <a:lnSpc>
                <a:spcPct val="115369"/>
              </a:lnSpc>
              <a:buClr>
                <a:srgbClr val="FF5F2C"/>
              </a:buClr>
              <a:buFont typeface="Arial"/>
              <a:buChar char="●"/>
            </a:pP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Bold"/>
              </a:rPr>
              <a:t>주요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Bold"/>
              </a:rPr>
              <a:t>언어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Bold"/>
              </a:rPr>
              <a:t>및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Bold"/>
              </a:rPr>
              <a:t>기술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Bold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Bold"/>
              </a:rPr>
              <a:t>스택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01800" y="4826000"/>
            <a:ext cx="47625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3600" b="false" i="false" u="none" strike="noStrike">
                <a:solidFill>
                  <a:srgbClr val="000000"/>
                </a:solidFill>
                <a:ea typeface="Pretendard Bold"/>
              </a:rPr>
              <a:t>서울시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Bold"/>
              </a:rPr>
              <a:t>혼잡도</a:t>
            </a:r>
            <a:r>
              <a:rPr lang="en-US" sz="36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600" b="false" i="false" u="none" strike="noStrike">
                <a:solidFill>
                  <a:srgbClr val="000000"/>
                </a:solidFill>
                <a:ea typeface="Pretendard Bold"/>
              </a:rPr>
              <a:t>공유서비스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739900" y="2184400"/>
            <a:ext cx="431800" cy="431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070100" y="2184400"/>
            <a:ext cx="431800" cy="431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14500" y="2311400"/>
            <a:ext cx="4699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1900" b="true" i="false" u="none" strike="noStrike" spc="100">
                <a:solidFill>
                  <a:srgbClr val="FFFFFF"/>
                </a:solidFill>
                <a:latin typeface="Poppins Light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6400" y="2870200"/>
            <a:ext cx="2832100" cy="158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000000"/>
                </a:solidFill>
                <a:ea typeface="Gmarket Sans Bold"/>
              </a:rPr>
              <a:t>프로젝트</a:t>
            </a:r>
            <a:r>
              <a:rPr lang="en-US" sz="4800" b="false" i="false" u="none" strike="noStrike">
                <a:solidFill>
                  <a:srgbClr val="000000"/>
                </a:solidFill>
                <a:latin typeface="Gmarket Sans Bold"/>
              </a:rPr>
              <a:t> </a:t>
            </a:r>
          </a:p>
          <a:p>
            <a:pPr algn="just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000000"/>
                </a:solidFill>
                <a:ea typeface="Gmarket Sans Bold"/>
              </a:rPr>
              <a:t>개요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06800" y="6604000"/>
            <a:ext cx="4076700" cy="161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서울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실시간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도시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데이터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이용이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어려운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외국인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2024.04.30.-2024.06.24.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
</a:t>
            </a:r>
          </a:p>
          <a:p>
            <a:pPr algn="just" lvl="0">
              <a:lnSpc>
                <a:spcPct val="115369"/>
              </a:lnSpc>
            </a:pP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서울시</a:t>
            </a: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FF5F2C">
                    <a:alpha val="70196"/>
                  </a:srgbClr>
                </a:solidFill>
                <a:ea typeface="Pretendard Light"/>
              </a:rPr>
              <a:t>공공데이터</a:t>
            </a:r>
          </a:p>
          <a:p>
            <a:pPr algn="just" lvl="0">
              <a:lnSpc>
                <a:spcPct val="115369"/>
              </a:lnSpc>
            </a:pP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Python </a:t>
            </a:r>
          </a:p>
          <a:p>
            <a:pPr algn="just" lvl="0">
              <a:lnSpc>
                <a:spcPct val="115369"/>
              </a:lnSpc>
            </a:pPr>
            <a:r>
              <a:rPr lang="en-US" sz="1800" b="false" i="false" u="none" strike="noStrike">
                <a:solidFill>
                  <a:srgbClr val="FF5F2C">
                    <a:alpha val="70196"/>
                  </a:srgbClr>
                </a:solidFill>
                <a:latin typeface="Pretendard Light"/>
              </a:rPr>
              <a:t> AWS / Airflow / MySQL  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2880000">
            <a:off x="8661400" y="4051300"/>
            <a:ext cx="8432800" cy="3505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5455900" y="-774700"/>
            <a:ext cx="3378200" cy="3378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6845300" y="8801100"/>
            <a:ext cx="3378200" cy="33782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5" id="15"/>
          <p:cNvSpPr txBox="true"/>
          <p:nvPr/>
        </p:nvSpPr>
        <p:spPr>
          <a:xfrm rot="-1380000">
            <a:off x="11201400" y="3530600"/>
            <a:ext cx="1092200" cy="165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1000" b="false" i="false" u="none" strike="noStrike">
                <a:solidFill>
                  <a:srgbClr val="FF5F2C"/>
                </a:solidFill>
                <a:latin typeface="Pretendard Medium"/>
              </a:rPr>
              <a:t>MIRI - COMMERCE</a:t>
            </a:r>
          </a:p>
        </p:txBody>
      </p:sp>
      <p:sp>
        <p:nvSpPr>
          <p:cNvPr name="TextBox 16" id="16"/>
          <p:cNvSpPr txBox="true"/>
          <p:nvPr/>
        </p:nvSpPr>
        <p:spPr>
          <a:xfrm rot="-1380000">
            <a:off x="11353800" y="3568700"/>
            <a:ext cx="1536700" cy="1079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80509"/>
              </a:lnSpc>
            </a:pPr>
            <a:r>
              <a:rPr lang="en-US" sz="3600" b="false" i="false" u="none" strike="noStrike">
                <a:solidFill>
                  <a:srgbClr val="FF5F2C"/>
                </a:solidFill>
                <a:latin typeface="Poppins ExtraBold"/>
              </a:rPr>
              <a:t>GUIDE</a:t>
            </a:r>
          </a:p>
          <a:p>
            <a:pPr algn="just" lvl="0">
              <a:lnSpc>
                <a:spcPct val="80509"/>
              </a:lnSpc>
            </a:pPr>
            <a:r>
              <a:rPr lang="en-US" sz="3600" b="false" i="false" u="none" strike="noStrike">
                <a:solidFill>
                  <a:srgbClr val="000000"/>
                </a:solidFill>
                <a:latin typeface="Poppins ExtraBold"/>
              </a:rPr>
              <a:t>BOOK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883900" y="1841500"/>
            <a:ext cx="4064000" cy="7747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277600" y="2768600"/>
            <a:ext cx="3302000" cy="645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230600" y="393700"/>
            <a:ext cx="1536700" cy="5588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1" id="21"/>
          <p:cNvSpPr txBox="true"/>
          <p:nvPr/>
        </p:nvSpPr>
        <p:spPr>
          <a:xfrm rot="0">
            <a:off x="13855700" y="2565400"/>
            <a:ext cx="3048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000000"/>
                </a:solidFill>
                <a:latin typeface="Pretendard Regular"/>
              </a:rPr>
              <a:t>50%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627100" y="2603500"/>
            <a:ext cx="177800" cy="127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160500" y="2616200"/>
            <a:ext cx="241300" cy="1143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5" id="25"/>
          <p:cNvSpPr txBox="true"/>
          <p:nvPr/>
        </p:nvSpPr>
        <p:spPr>
          <a:xfrm rot="0">
            <a:off x="11531600" y="2565400"/>
            <a:ext cx="419100" cy="19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100" b="false" i="false" u="none" strike="noStrike">
                <a:solidFill>
                  <a:srgbClr val="000000"/>
                </a:solidFill>
                <a:latin typeface="Pretendard Regular"/>
              </a:rPr>
              <a:t>12:00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3">
            <a:alphaModFix amt="90000"/>
          </a:blip>
          <a:stretch>
            <a:fillRect/>
          </a:stretch>
        </p:blipFill>
        <p:spPr>
          <a:xfrm rot="0">
            <a:off x="11861800" y="2578100"/>
            <a:ext cx="190500" cy="1905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1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861800" y="3314700"/>
            <a:ext cx="5600700" cy="4203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595600" y="7708900"/>
            <a:ext cx="18542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81769"/>
              </a:lnSpc>
            </a:pPr>
            <a:r>
              <a:rPr lang="ko-KR" sz="1600" b="false" i="false" u="none" strike="noStrike">
                <a:solidFill>
                  <a:srgbClr val="8B8B8B"/>
                </a:solidFill>
                <a:ea typeface="S-Core Dream 2 ExtraLight"/>
              </a:rPr>
              <a:t>출처</a:t>
            </a:r>
            <a:r>
              <a:rPr lang="en-US" sz="1600" b="false" i="false" u="none" strike="noStrike">
                <a:solidFill>
                  <a:srgbClr val="8B8B8B"/>
                </a:solidFill>
                <a:latin typeface="S-Core Dream 2 ExtraLight"/>
              </a:rPr>
              <a:t> :</a:t>
            </a:r>
            <a:r>
              <a:rPr lang="ko-KR" sz="1600" b="false" i="false" u="none" strike="noStrike">
                <a:solidFill>
                  <a:srgbClr val="8B8B8B"/>
                </a:solidFill>
                <a:ea typeface="S-Core Dream 2 ExtraLight"/>
              </a:rPr>
              <a:t>이뉴스투데이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2700" y="3479800"/>
            <a:ext cx="9690100" cy="387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590"/>
              </a:lnSpc>
            </a:pP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서울시는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2024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년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기준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,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인구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960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만이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살고있는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거대한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도시입니다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.</a:t>
            </a:r>
          </a:p>
          <a:p>
            <a:pPr algn="l" lvl="0">
              <a:lnSpc>
                <a:spcPct val="143590"/>
              </a:lnSpc>
            </a:pP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많은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인구가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장소와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시간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,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이벤트에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따라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한곳에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밀집되어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혼란과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사고를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야기할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수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있습니다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.</a:t>
            </a:r>
          </a:p>
          <a:p>
            <a:pPr algn="l" lvl="0">
              <a:lnSpc>
                <a:spcPct val="143590"/>
              </a:lnSpc>
            </a:pP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특히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서울을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처음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오는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외국인과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관광객의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경우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서울의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규모를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잘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모르면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혼잡함에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크게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당황하여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큰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스트레스가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될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수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있습니다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.</a:t>
            </a:r>
          </a:p>
          <a:p>
            <a:pPr algn="l" lvl="0">
              <a:lnSpc>
                <a:spcPct val="143590"/>
              </a:lnSpc>
            </a:pPr>
          </a:p>
          <a:p>
            <a:pPr algn="l" lvl="0">
              <a:lnSpc>
                <a:spcPct val="143590"/>
              </a:lnSpc>
            </a:pP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'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여기요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'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웹서비스는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한국어를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몰라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서울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실시간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도시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데이터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공공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서비스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사용에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한계를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가지는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외국인들을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위해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서울의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주요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115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개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장소별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과거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/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현재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혼잡도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(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유동인구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/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교통상황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)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및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분석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인사이트를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제공하고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미래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2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주간의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예측정보를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제공하여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서울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생활과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관광에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편리함을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제공합니다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.</a:t>
            </a:r>
          </a:p>
          <a:p>
            <a:pPr algn="l" lvl="0">
              <a:lnSpc>
                <a:spcPct val="143590"/>
              </a:lnSpc>
            </a:pPr>
          </a:p>
          <a:p>
            <a:pPr algn="l" lvl="0">
              <a:lnSpc>
                <a:spcPct val="143590"/>
              </a:lnSpc>
            </a:pP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또한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장소별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네이버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검색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키워드를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제공하여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장소가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가지는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특징과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트렌드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정보를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함께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 </a:t>
            </a:r>
            <a:r>
              <a:rPr lang="ko-KR" sz="1800" b="false" i="false" u="none" strike="noStrike">
                <a:solidFill>
                  <a:srgbClr val="3B3B3B"/>
                </a:solidFill>
                <a:ea typeface="S-Core Dream 3 Light"/>
              </a:rPr>
              <a:t>제공합니다</a:t>
            </a:r>
            <a:r>
              <a:rPr lang="en-US" sz="1800" b="false" i="false" u="none" strike="noStrike">
                <a:solidFill>
                  <a:srgbClr val="3B3B3B"/>
                </a:solidFill>
                <a:latin typeface="S-Core Dream 3 Light"/>
              </a:rPr>
              <a:t>.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01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0">
            <a:off x="4419600" y="9398000"/>
            <a:ext cx="292100" cy="2921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0">
            <a:off x="4470400" y="9461500"/>
            <a:ext cx="165100" cy="1651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4406900" y="9753600"/>
            <a:ext cx="342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1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43000" y="927100"/>
            <a:ext cx="5651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 spc="-600">
                <a:solidFill>
                  <a:srgbClr val="181818"/>
                </a:solidFill>
                <a:ea typeface="Gmarket Sans Bold"/>
              </a:rPr>
              <a:t>기획</a:t>
            </a:r>
            <a:r>
              <a:rPr lang="en-US" sz="6900" b="false" i="false" u="none" strike="noStrike" spc="-600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 spc="-600">
                <a:solidFill>
                  <a:srgbClr val="181818"/>
                </a:solidFill>
                <a:ea typeface="Gmarket Sans Bold"/>
              </a:rPr>
              <a:t>의도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1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51400" y="5016500"/>
            <a:ext cx="108458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82700" y="1816100"/>
            <a:ext cx="16357600" cy="6972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98500" y="9537700"/>
            <a:ext cx="3721100" cy="25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01</a:t>
            </a:r>
          </a:p>
        </p:txBody>
      </p: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0">
            <a:off x="4419600" y="9398000"/>
            <a:ext cx="292100" cy="2921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rot="0">
            <a:off x="4470400" y="9461500"/>
            <a:ext cx="165100" cy="1651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4406900" y="9753600"/>
            <a:ext cx="342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1282700" y="800100"/>
            <a:ext cx="50292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6900" b="false" i="false" u="none" strike="noStrike">
                <a:solidFill>
                  <a:srgbClr val="181818"/>
                </a:solidFill>
                <a:latin typeface="Gmarket Sans Bold"/>
              </a:rPr>
              <a:t>WBS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43000" y="927100"/>
            <a:ext cx="5651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 spc="-600">
                <a:solidFill>
                  <a:srgbClr val="181818"/>
                </a:solidFill>
                <a:ea typeface="Gmarket Sans Bold"/>
              </a:rPr>
              <a:t>개발</a:t>
            </a:r>
            <a:r>
              <a:rPr lang="en-US" sz="6900" b="false" i="false" u="none" strike="noStrike" spc="-600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 spc="-600">
                <a:solidFill>
                  <a:srgbClr val="181818"/>
                </a:solidFill>
                <a:ea typeface="Gmarket Sans Bold"/>
              </a:rPr>
              <a:t>일정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25700" y="5943600"/>
            <a:ext cx="53340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92200" y="3771900"/>
            <a:ext cx="35052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100" b="false" i="false" u="none" strike="noStrike" spc="-200">
                <a:solidFill>
                  <a:srgbClr val="181818"/>
                </a:solidFill>
                <a:latin typeface="Gmarket Sans Light"/>
              </a:rPr>
              <a:t>2024.04.30 - </a:t>
            </a:r>
            <a:r>
              <a:rPr lang="en-US" sz="3100" b="false" i="false" u="none" strike="noStrike" spc="-200">
                <a:solidFill>
                  <a:srgbClr val="181818"/>
                </a:solidFill>
                <a:latin typeface="Gmarket Sans Light"/>
              </a:rPr>
              <a:t>  2024.05.09.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4900" y="5130800"/>
            <a:ext cx="3543300" cy="2603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17600" y="8077200"/>
            <a:ext cx="35941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-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프로젝트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기획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,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유저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스토리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,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화명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정의서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,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기능정의서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, POC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7600" y="4800600"/>
            <a:ext cx="35941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2000" b="false" i="false" u="none" strike="noStrike">
                <a:solidFill>
                  <a:srgbClr val="181818"/>
                </a:solidFill>
                <a:ea typeface="Gmarket Sans Bold"/>
              </a:rPr>
              <a:t>기획</a:t>
            </a:r>
            <a:r>
              <a:rPr lang="en-US" sz="20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2000" b="false" i="false" u="none" strike="noStrike">
                <a:solidFill>
                  <a:srgbClr val="181818"/>
                </a:solidFill>
                <a:ea typeface="Gmarket Sans Bold"/>
              </a:rPr>
              <a:t>및</a:t>
            </a:r>
            <a:r>
              <a:rPr lang="en-US" sz="2000" b="false" i="false" u="none" strike="noStrike">
                <a:solidFill>
                  <a:srgbClr val="181818"/>
                </a:solidFill>
                <a:latin typeface="Gmarket Sans Bold"/>
              </a:rPr>
              <a:t> POC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794500" y="5943600"/>
            <a:ext cx="5334000" cy="25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435600" y="3771900"/>
            <a:ext cx="34798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100" b="false" i="false" u="none" strike="noStrike" spc="-200">
                <a:solidFill>
                  <a:srgbClr val="181818"/>
                </a:solidFill>
                <a:latin typeface="Gmarket Sans Light"/>
              </a:rPr>
              <a:t>2024.05.10. - </a:t>
            </a:r>
            <a:r>
              <a:rPr lang="en-US" sz="3100" b="false" i="false" u="none" strike="noStrike" spc="-200">
                <a:solidFill>
                  <a:srgbClr val="181818"/>
                </a:solidFill>
                <a:latin typeface="Gmarket Sans Light"/>
              </a:rPr>
              <a:t>  2024.06.17. 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499100" y="5232400"/>
            <a:ext cx="3543300" cy="26035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499100" y="8077200"/>
            <a:ext cx="35941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-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데이터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수집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및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배치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,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적재</a:t>
            </a:r>
          </a:p>
          <a:p>
            <a:pPr algn="l" lvl="0">
              <a:lnSpc>
                <a:spcPct val="108729"/>
              </a:lnSpc>
            </a:pP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-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데이터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분석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및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모델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설계</a:t>
            </a:r>
          </a:p>
          <a:p>
            <a:pPr algn="l" lvl="0">
              <a:lnSpc>
                <a:spcPct val="108729"/>
              </a:lnSpc>
            </a:pP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-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데이터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시각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화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및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서비스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화면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구현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73700" y="4800600"/>
            <a:ext cx="35941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en-US" sz="2000" b="false" i="false" u="none" strike="noStrike">
                <a:solidFill>
                  <a:srgbClr val="181818"/>
                </a:solidFill>
                <a:latin typeface="Gmarket Sans Bold"/>
              </a:rPr>
              <a:t>1</a:t>
            </a:r>
            <a:r>
              <a:rPr lang="ko-KR" sz="2000" b="false" i="false" u="none" strike="noStrike">
                <a:solidFill>
                  <a:srgbClr val="181818"/>
                </a:solidFill>
                <a:ea typeface="Gmarket Sans Bold"/>
              </a:rPr>
              <a:t>차</a:t>
            </a:r>
            <a:r>
              <a:rPr lang="en-US" sz="2000" b="false" i="false" u="none" strike="noStrike">
                <a:solidFill>
                  <a:srgbClr val="181818"/>
                </a:solidFill>
                <a:latin typeface="Gmarket Sans Bold"/>
              </a:rPr>
              <a:t> / 2</a:t>
            </a:r>
            <a:r>
              <a:rPr lang="ko-KR" sz="2000" b="false" i="false" u="none" strike="noStrike">
                <a:solidFill>
                  <a:srgbClr val="181818"/>
                </a:solidFill>
                <a:ea typeface="Gmarket Sans Bold"/>
              </a:rPr>
              <a:t>차</a:t>
            </a:r>
            <a:r>
              <a:rPr lang="en-US" sz="20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2000" b="false" i="false" u="none" strike="noStrike">
                <a:solidFill>
                  <a:srgbClr val="181818"/>
                </a:solidFill>
                <a:ea typeface="Gmarket Sans Bold"/>
              </a:rPr>
              <a:t>개발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150600" y="5943600"/>
            <a:ext cx="5334000" cy="25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855200" y="3784600"/>
            <a:ext cx="32893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000" b="false" i="false" u="none" strike="noStrike" spc="-200">
                <a:solidFill>
                  <a:srgbClr val="181818"/>
                </a:solidFill>
                <a:latin typeface="Gmarket Sans Light"/>
              </a:rPr>
              <a:t>2024.06.17.-</a:t>
            </a:r>
            <a:r>
              <a:rPr lang="en-US" sz="3000" b="false" i="false" u="none" strike="noStrike" spc="-200">
                <a:solidFill>
                  <a:srgbClr val="181818"/>
                </a:solidFill>
                <a:latin typeface="Gmarket Sans Light"/>
              </a:rPr>
              <a:t>    2024.06.21.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55200" y="5130800"/>
            <a:ext cx="3543300" cy="26035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9842500" y="8077200"/>
            <a:ext cx="35941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-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서비스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테스트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및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CI / CD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29800" y="4800600"/>
            <a:ext cx="35941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2000" b="false" i="false" u="none" strike="noStrike">
                <a:solidFill>
                  <a:srgbClr val="181818"/>
                </a:solidFill>
                <a:ea typeface="Gmarket Sans Bold"/>
              </a:rPr>
              <a:t>테스트</a:t>
            </a:r>
            <a:r>
              <a:rPr lang="en-US" sz="20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2000" b="false" i="false" u="none" strike="noStrike">
                <a:solidFill>
                  <a:srgbClr val="181818"/>
                </a:solidFill>
                <a:ea typeface="Gmarket Sans Bold"/>
              </a:rPr>
              <a:t>및</a:t>
            </a:r>
            <a:r>
              <a:rPr lang="en-US" sz="20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2000" b="false" i="false" u="none" strike="noStrike">
                <a:solidFill>
                  <a:srgbClr val="181818"/>
                </a:solidFill>
                <a:ea typeface="Gmarket Sans Bold"/>
              </a:rPr>
              <a:t>배포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73200" y="3975100"/>
            <a:ext cx="34417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en-US" sz="3000" b="false" i="false" u="none" strike="noStrike" spc="-200">
                <a:solidFill>
                  <a:srgbClr val="181818"/>
                </a:solidFill>
                <a:latin typeface="Gmarket Sans Light"/>
              </a:rPr>
              <a:t>2024..06.24. ~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224000" y="5232400"/>
            <a:ext cx="3543300" cy="26035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01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45" id="45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46" id="4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grpSp>
        <p:nvGrpSpPr>
          <p:cNvPr name="Group 51" id="5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8">
            <a:alphaModFix amt="40000"/>
          </a:blip>
          <a:stretch>
            <a:fillRect/>
          </a:stretch>
        </p:blipFill>
        <p:spPr>
          <a:xfrm rot="0">
            <a:off x="4419600" y="9398000"/>
            <a:ext cx="292100" cy="2921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 rot="0">
            <a:off x="4470400" y="9461500"/>
            <a:ext cx="165100" cy="165100"/>
          </a:xfrm>
          <a:prstGeom prst="rect">
            <a:avLst/>
          </a:prstGeom>
        </p:spPr>
      </p:pic>
      <p:sp>
        <p:nvSpPr>
          <p:cNvPr name="TextBox 55" id="55"/>
          <p:cNvSpPr txBox="true"/>
          <p:nvPr/>
        </p:nvSpPr>
        <p:spPr>
          <a:xfrm rot="0">
            <a:off x="4406900" y="9753600"/>
            <a:ext cx="342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pic>
        <p:nvPicPr>
          <p:cNvPr name="Picture 56" id="5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51400" y="5080000"/>
            <a:ext cx="10845800" cy="254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sp>
        <p:nvSpPr>
          <p:cNvPr name="TextBox 58" id="58"/>
          <p:cNvSpPr txBox="true"/>
          <p:nvPr/>
        </p:nvSpPr>
        <p:spPr>
          <a:xfrm rot="0">
            <a:off x="14452600" y="8077200"/>
            <a:ext cx="35941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8729"/>
              </a:lnSpc>
            </a:pP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-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서비스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개선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및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기능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추가</a:t>
            </a:r>
            <a:r>
              <a:rPr lang="en-US" sz="1600" b="false" i="false" u="none" strike="noStrike">
                <a:solidFill>
                  <a:srgbClr val="181818"/>
                </a:solidFill>
                <a:latin typeface="Gmarket Sans Light"/>
              </a:rPr>
              <a:t> </a:t>
            </a:r>
            <a:r>
              <a:rPr lang="ko-KR" sz="1600" b="false" i="false" u="none" strike="noStrike">
                <a:solidFill>
                  <a:srgbClr val="181818"/>
                </a:solidFill>
                <a:ea typeface="Gmarket Sans Light"/>
              </a:rPr>
              <a:t>예정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4198600" y="4800600"/>
            <a:ext cx="38354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08729"/>
              </a:lnSpc>
            </a:pPr>
            <a:r>
              <a:rPr lang="ko-KR" sz="2100" b="false" i="false" u="none" strike="noStrike">
                <a:solidFill>
                  <a:srgbClr val="181818"/>
                </a:solidFill>
                <a:ea typeface="Gmarket Sans Bold"/>
              </a:rPr>
              <a:t>리팩토링</a:t>
            </a:r>
            <a:r>
              <a:rPr lang="en-US" sz="2100" b="false" i="false" u="none" strike="noStrike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2100" b="false" i="false" u="none" strike="noStrike">
                <a:solidFill>
                  <a:srgbClr val="181818"/>
                </a:solidFill>
                <a:ea typeface="Gmarket Sans Bold"/>
              </a:rPr>
              <a:t>기간</a:t>
            </a:r>
          </a:p>
        </p:txBody>
      </p:sp>
      <p:sp>
        <p:nvSpPr>
          <p:cNvPr name="TextBox 60" id="60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1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1587500" y="2222500"/>
            <a:ext cx="37084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6199"/>
              </a:lnSpc>
            </a:pPr>
            <a:r>
              <a:rPr lang="en-US" sz="1300" b="false" i="false" u="none" strike="noStrike">
                <a:solidFill>
                  <a:srgbClr val="181818"/>
                </a:solidFill>
                <a:latin typeface="Gmarket Sans Bold"/>
              </a:rPr>
              <a:t>CHAPTER 1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851400" y="5016500"/>
            <a:ext cx="108458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489200" y="3416300"/>
            <a:ext cx="1155700" cy="129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70300" y="6007100"/>
            <a:ext cx="1765300" cy="749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74800" y="5829300"/>
            <a:ext cx="1866900" cy="1117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" y="8089900"/>
            <a:ext cx="1905000" cy="1003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48000" y="8089900"/>
            <a:ext cx="2514600" cy="7620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44700" y="5270500"/>
            <a:ext cx="2438400" cy="546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362200" y="5321300"/>
            <a:ext cx="17653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Medium"/>
              </a:rPr>
              <a:t>OS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28800" y="7264400"/>
            <a:ext cx="2438400" cy="546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146300" y="7327900"/>
            <a:ext cx="17653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Medium"/>
              </a:rPr>
              <a:t>FE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188200" y="6642100"/>
            <a:ext cx="1409700" cy="1409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785100" y="8077200"/>
            <a:ext cx="2032000" cy="825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788400" y="6604000"/>
            <a:ext cx="1727200" cy="13716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543800" y="5664200"/>
            <a:ext cx="2413000" cy="5334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7505700" y="5676900"/>
            <a:ext cx="2501900" cy="91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Medium"/>
              </a:rPr>
              <a:t>Data Analyst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28800" y="2616200"/>
            <a:ext cx="2438400" cy="5461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2146300" y="2679700"/>
            <a:ext cx="17653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Medium"/>
              </a:rPr>
              <a:t>Language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205200" y="3911600"/>
            <a:ext cx="1892300" cy="800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516100" y="2476500"/>
            <a:ext cx="1181100" cy="1333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817600" y="3924300"/>
            <a:ext cx="2413000" cy="1066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5671800" y="2476500"/>
            <a:ext cx="1574800" cy="11811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528800" y="1739900"/>
            <a:ext cx="2438400" cy="5461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4846300" y="1803400"/>
            <a:ext cx="17653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highlight>
                  <a:srgbClr val="000000"/>
                </a:highlight>
                <a:latin typeface="Pretendard Medium"/>
              </a:rPr>
              <a:t>Cloud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300200" y="6553200"/>
            <a:ext cx="1714500" cy="9652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5151100" y="7670800"/>
            <a:ext cx="1663700" cy="939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6040100" y="6438900"/>
            <a:ext cx="1066800" cy="11430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147800" y="5715000"/>
            <a:ext cx="3251200" cy="5461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4566900" y="5778500"/>
            <a:ext cx="24130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400" b="false" i="false" u="none" strike="noStrike">
                <a:solidFill>
                  <a:srgbClr val="FFFFFF"/>
                </a:solidFill>
                <a:latin typeface="Pretendard SemiBold"/>
              </a:rPr>
              <a:t>Communication</a:t>
            </a:r>
          </a:p>
        </p:txBody>
      </p:sp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578600" y="3289300"/>
            <a:ext cx="1955800" cy="7493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686800" y="2971800"/>
            <a:ext cx="1435100" cy="14351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502900" y="3073400"/>
            <a:ext cx="1193800" cy="11938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7137400" y="2336800"/>
            <a:ext cx="4140200" cy="546100"/>
          </a:xfrm>
          <a:prstGeom prst="rect">
            <a:avLst/>
          </a:prstGeom>
        </p:spPr>
      </p:pic>
      <p:sp>
        <p:nvSpPr>
          <p:cNvPr name="TextBox 44" id="44"/>
          <p:cNvSpPr txBox="true"/>
          <p:nvPr/>
        </p:nvSpPr>
        <p:spPr>
          <a:xfrm rot="0">
            <a:off x="7302500" y="2387600"/>
            <a:ext cx="38100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Medium"/>
              </a:rPr>
              <a:t>Data Engineering</a:t>
            </a:r>
          </a:p>
        </p:txBody>
      </p:sp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6" id="4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7" id="4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43000" y="9398000"/>
            <a:ext cx="292100" cy="2921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06500" y="9461500"/>
            <a:ext cx="165100" cy="165100"/>
          </a:xfrm>
          <a:prstGeom prst="rect">
            <a:avLst/>
          </a:prstGeom>
        </p:spPr>
      </p:pic>
      <p:sp>
        <p:nvSpPr>
          <p:cNvPr name="TextBox 49" id="49"/>
          <p:cNvSpPr txBox="true"/>
          <p:nvPr/>
        </p:nvSpPr>
        <p:spPr>
          <a:xfrm rot="0">
            <a:off x="1155700" y="97536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/>
                </a:solidFill>
                <a:latin typeface="Gmarket Sans Bold"/>
              </a:rPr>
              <a:t>01</a:t>
            </a:r>
          </a:p>
        </p:txBody>
      </p:sp>
      <p:grpSp>
        <p:nvGrpSpPr>
          <p:cNvPr name="Group 50" id="5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1" id="5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2" id="52"/>
          <p:cNvPicPr>
            <a:picLocks noChangeAspect="true"/>
          </p:cNvPicPr>
          <p:nvPr/>
        </p:nvPicPr>
        <p:blipFill>
          <a:blip r:embed="rId25">
            <a:alphaModFix amt="40000"/>
          </a:blip>
          <a:stretch>
            <a:fillRect/>
          </a:stretch>
        </p:blipFill>
        <p:spPr>
          <a:xfrm rot="0">
            <a:off x="7658100" y="9398000"/>
            <a:ext cx="292100" cy="2921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26">
            <a:alphaModFix amt="40000"/>
          </a:blip>
          <a:stretch>
            <a:fillRect/>
          </a:stretch>
        </p:blipFill>
        <p:spPr>
          <a:xfrm rot="0">
            <a:off x="7721600" y="9461500"/>
            <a:ext cx="165100" cy="165100"/>
          </a:xfrm>
          <a:prstGeom prst="rect">
            <a:avLst/>
          </a:prstGeom>
        </p:spPr>
      </p:pic>
      <p:sp>
        <p:nvSpPr>
          <p:cNvPr name="TextBox 54" id="54"/>
          <p:cNvSpPr txBox="true"/>
          <p:nvPr/>
        </p:nvSpPr>
        <p:spPr>
          <a:xfrm rot="0">
            <a:off x="7658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03</a:t>
            </a:r>
          </a:p>
        </p:txBody>
      </p:sp>
      <p:grpSp>
        <p:nvGrpSpPr>
          <p:cNvPr name="Group 55" id="5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6" id="5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7" id="57"/>
          <p:cNvPicPr>
            <a:picLocks noChangeAspect="true"/>
          </p:cNvPicPr>
          <p:nvPr/>
        </p:nvPicPr>
        <p:blipFill>
          <a:blip r:embed="rId25">
            <a:alphaModFix amt="40000"/>
          </a:blip>
          <a:stretch>
            <a:fillRect/>
          </a:stretch>
        </p:blipFill>
        <p:spPr>
          <a:xfrm rot="0">
            <a:off x="10922000" y="9398000"/>
            <a:ext cx="292100" cy="2921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26">
            <a:alphaModFix amt="40000"/>
          </a:blip>
          <a:stretch>
            <a:fillRect/>
          </a:stretch>
        </p:blipFill>
        <p:spPr>
          <a:xfrm rot="0">
            <a:off x="10985500" y="9461500"/>
            <a:ext cx="165100" cy="165100"/>
          </a:xfrm>
          <a:prstGeom prst="rect">
            <a:avLst/>
          </a:prstGeom>
        </p:spPr>
      </p:pic>
      <p:sp>
        <p:nvSpPr>
          <p:cNvPr name="TextBox 59" id="59"/>
          <p:cNvSpPr txBox="true"/>
          <p:nvPr/>
        </p:nvSpPr>
        <p:spPr>
          <a:xfrm rot="0">
            <a:off x="109220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04</a:t>
            </a:r>
          </a:p>
        </p:txBody>
      </p:sp>
      <p:grpSp>
        <p:nvGrpSpPr>
          <p:cNvPr name="Group 60" id="6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1" id="6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2" id="62"/>
          <p:cNvPicPr>
            <a:picLocks noChangeAspect="true"/>
          </p:cNvPicPr>
          <p:nvPr/>
        </p:nvPicPr>
        <p:blipFill>
          <a:blip r:embed="rId25">
            <a:alphaModFix amt="40000"/>
          </a:blip>
          <a:stretch>
            <a:fillRect/>
          </a:stretch>
        </p:blipFill>
        <p:spPr>
          <a:xfrm rot="0">
            <a:off x="14185900" y="9398000"/>
            <a:ext cx="292100" cy="2921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26">
            <a:alphaModFix amt="40000"/>
          </a:blip>
          <a:stretch>
            <a:fillRect/>
          </a:stretch>
        </p:blipFill>
        <p:spPr>
          <a:xfrm rot="0">
            <a:off x="14249400" y="9461500"/>
            <a:ext cx="165100" cy="165100"/>
          </a:xfrm>
          <a:prstGeom prst="rect">
            <a:avLst/>
          </a:prstGeom>
        </p:spPr>
      </p:pic>
      <p:sp>
        <p:nvSpPr>
          <p:cNvPr name="TextBox 64" id="64"/>
          <p:cNvSpPr txBox="true"/>
          <p:nvPr/>
        </p:nvSpPr>
        <p:spPr>
          <a:xfrm rot="0">
            <a:off x="141732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05</a:t>
            </a:r>
          </a:p>
        </p:txBody>
      </p:sp>
      <p:grpSp>
        <p:nvGrpSpPr>
          <p:cNvPr name="Group 65" id="6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6" id="6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7" id="67"/>
          <p:cNvPicPr>
            <a:picLocks noChangeAspect="true"/>
          </p:cNvPicPr>
          <p:nvPr/>
        </p:nvPicPr>
        <p:blipFill>
          <a:blip r:embed="rId25">
            <a:alphaModFix amt="40000"/>
          </a:blip>
          <a:stretch>
            <a:fillRect/>
          </a:stretch>
        </p:blipFill>
        <p:spPr>
          <a:xfrm rot="0">
            <a:off x="17449800" y="9398000"/>
            <a:ext cx="292100" cy="29210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26">
            <a:alphaModFix amt="40000"/>
          </a:blip>
          <a:stretch>
            <a:fillRect/>
          </a:stretch>
        </p:blipFill>
        <p:spPr>
          <a:xfrm rot="0">
            <a:off x="17500600" y="9461500"/>
            <a:ext cx="165100" cy="165100"/>
          </a:xfrm>
          <a:prstGeom prst="rect">
            <a:avLst/>
          </a:prstGeom>
        </p:spPr>
      </p:pic>
      <p:sp>
        <p:nvSpPr>
          <p:cNvPr name="TextBox 69" id="69"/>
          <p:cNvSpPr txBox="true"/>
          <p:nvPr/>
        </p:nvSpPr>
        <p:spPr>
          <a:xfrm rot="0">
            <a:off x="17437100" y="9753600"/>
            <a:ext cx="342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06</a:t>
            </a:r>
          </a:p>
        </p:txBody>
      </p:sp>
      <p:pic>
        <p:nvPicPr>
          <p:cNvPr name="Picture 70" id="7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4711700" y="9525000"/>
            <a:ext cx="2933700" cy="25400"/>
          </a:xfrm>
          <a:prstGeom prst="rect">
            <a:avLst/>
          </a:prstGeom>
        </p:spPr>
      </p:pic>
      <p:pic>
        <p:nvPicPr>
          <p:cNvPr name="Picture 71" id="71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7975600" y="9525000"/>
            <a:ext cx="2933700" cy="25400"/>
          </a:xfrm>
          <a:prstGeom prst="rect">
            <a:avLst/>
          </a:prstGeom>
        </p:spPr>
      </p:pic>
      <p:pic>
        <p:nvPicPr>
          <p:cNvPr name="Picture 72" id="72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239500" y="9525000"/>
            <a:ext cx="2933700" cy="25400"/>
          </a:xfrm>
          <a:prstGeom prst="rect">
            <a:avLst/>
          </a:prstGeom>
        </p:spPr>
      </p:pic>
      <p:pic>
        <p:nvPicPr>
          <p:cNvPr name="Picture 73" id="73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4490700" y="9525000"/>
            <a:ext cx="2933700" cy="25400"/>
          </a:xfrm>
          <a:prstGeom prst="rect">
            <a:avLst/>
          </a:prstGeom>
        </p:spPr>
      </p:pic>
      <p:pic>
        <p:nvPicPr>
          <p:cNvPr name="Picture 74" id="74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7767300" y="9525000"/>
            <a:ext cx="584200" cy="25400"/>
          </a:xfrm>
          <a:prstGeom prst="rect">
            <a:avLst/>
          </a:prstGeom>
        </p:spPr>
      </p:pic>
      <p:pic>
        <p:nvPicPr>
          <p:cNvPr name="Picture 75" id="75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460500" y="9525000"/>
            <a:ext cx="2933700" cy="25400"/>
          </a:xfrm>
          <a:prstGeom prst="rect">
            <a:avLst/>
          </a:prstGeom>
        </p:spPr>
      </p:pic>
      <p:grpSp>
        <p:nvGrpSpPr>
          <p:cNvPr name="Group 76" id="7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7" id="7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8" id="78"/>
          <p:cNvPicPr>
            <a:picLocks noChangeAspect="true"/>
          </p:cNvPicPr>
          <p:nvPr/>
        </p:nvPicPr>
        <p:blipFill>
          <a:blip r:embed="rId25">
            <a:alphaModFix amt="40000"/>
          </a:blip>
          <a:stretch>
            <a:fillRect/>
          </a:stretch>
        </p:blipFill>
        <p:spPr>
          <a:xfrm rot="0">
            <a:off x="4419600" y="9398000"/>
            <a:ext cx="292100" cy="292100"/>
          </a:xfrm>
          <a:prstGeom prst="rect">
            <a:avLst/>
          </a:prstGeom>
        </p:spPr>
      </p:pic>
      <p:pic>
        <p:nvPicPr>
          <p:cNvPr name="Picture 79" id="79"/>
          <p:cNvPicPr>
            <a:picLocks noChangeAspect="true"/>
          </p:cNvPicPr>
          <p:nvPr/>
        </p:nvPicPr>
        <p:blipFill>
          <a:blip r:embed="rId26">
            <a:alphaModFix amt="40000"/>
          </a:blip>
          <a:stretch>
            <a:fillRect/>
          </a:stretch>
        </p:blipFill>
        <p:spPr>
          <a:xfrm rot="0">
            <a:off x="4470400" y="9461500"/>
            <a:ext cx="165100" cy="165100"/>
          </a:xfrm>
          <a:prstGeom prst="rect">
            <a:avLst/>
          </a:prstGeom>
        </p:spPr>
      </p:pic>
      <p:sp>
        <p:nvSpPr>
          <p:cNvPr name="TextBox 80" id="80"/>
          <p:cNvSpPr txBox="true"/>
          <p:nvPr/>
        </p:nvSpPr>
        <p:spPr>
          <a:xfrm rot="0">
            <a:off x="4406900" y="9753600"/>
            <a:ext cx="3429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5490"/>
              </a:lnSpc>
            </a:pPr>
            <a:r>
              <a:rPr lang="en-US" sz="1700" b="false" i="false" u="none" strike="noStrike" spc="-100">
                <a:solidFill>
                  <a:srgbClr val="181818">
                    <a:alpha val="40000"/>
                  </a:srgbClr>
                </a:solidFill>
                <a:latin typeface="Gmarket Sans Bold"/>
              </a:rPr>
              <a:t>02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6731000" y="850900"/>
            <a:ext cx="7391400" cy="217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ko-KR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ea typeface="Pretendard Bold"/>
              </a:rPr>
              <a:t>배치만</a:t>
            </a:r>
            <a:r>
              <a:rPr lang="en-US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ea typeface="Pretendard Bold"/>
              </a:rPr>
              <a:t>다시</a:t>
            </a:r>
            <a:r>
              <a:rPr lang="en-US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ea typeface="Pretendard Bold"/>
              </a:rPr>
              <a:t>하자</a:t>
            </a:r>
            <a:r>
              <a:rPr lang="en-US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latin typeface="Pretendard Bold"/>
              </a:rPr>
              <a:t> </a:t>
            </a:r>
            <a:r>
              <a:rPr lang="ko-KR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ea typeface="Pretendard Bold"/>
              </a:rPr>
              <a:t>서윤아</a:t>
            </a:r>
            <a:r>
              <a:rPr lang="en-US" sz="6400" b="false" i="false" u="none" strike="noStrike">
                <a:solidFill>
                  <a:srgbClr val="FF5F2C"/>
                </a:solidFill>
                <a:highlight>
                  <a:srgbClr val="FFCD4A"/>
                </a:highlight>
                <a:latin typeface="Pretendard Bold"/>
              </a:rPr>
              <a:t>!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143000" y="927100"/>
            <a:ext cx="56515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2170"/>
              </a:lnSpc>
            </a:pPr>
            <a:r>
              <a:rPr lang="ko-KR" sz="6900" b="false" i="false" u="none" strike="noStrike" spc="-600">
                <a:solidFill>
                  <a:srgbClr val="181818"/>
                </a:solidFill>
                <a:ea typeface="Gmarket Sans Bold"/>
              </a:rPr>
              <a:t>기술</a:t>
            </a:r>
            <a:r>
              <a:rPr lang="en-US" sz="6900" b="false" i="false" u="none" strike="noStrike" spc="-600">
                <a:solidFill>
                  <a:srgbClr val="181818"/>
                </a:solidFill>
                <a:latin typeface="Gmarket Sans Bold"/>
              </a:rPr>
              <a:t> </a:t>
            </a:r>
            <a:r>
              <a:rPr lang="ko-KR" sz="6900" b="false" i="false" u="none" strike="noStrike" spc="-600">
                <a:solidFill>
                  <a:srgbClr val="181818"/>
                </a:solidFill>
                <a:ea typeface="Gmarket Sans Bold"/>
              </a:rPr>
              <a:t>스택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